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Chewy"/>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C480EE-A075-4F08-9826-B076C396E985}">
  <a:tblStyle styleId="{D8C480EE-A075-4F08-9826-B076C396E98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Chewy-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96427b17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96427b17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300">
                <a:solidFill>
                  <a:srgbClr val="202124"/>
                </a:solidFill>
                <a:highlight>
                  <a:srgbClr val="F8F9FA"/>
                </a:highlight>
              </a:rPr>
              <a:t>El ultimo criterio que evaluamos es la </a:t>
            </a:r>
            <a:r>
              <a:rPr lang="en" sz="1300">
                <a:solidFill>
                  <a:srgbClr val="202124"/>
                </a:solidFill>
                <a:highlight>
                  <a:srgbClr val="F8F9FA"/>
                </a:highlight>
              </a:rPr>
              <a:t>opinión</a:t>
            </a:r>
            <a:r>
              <a:rPr lang="en" sz="1300">
                <a:solidFill>
                  <a:srgbClr val="202124"/>
                </a:solidFill>
                <a:highlight>
                  <a:srgbClr val="F8F9FA"/>
                </a:highlight>
              </a:rPr>
              <a:t> y consulta con los padres</a:t>
            </a:r>
            <a:endParaRPr sz="1300">
              <a:solidFill>
                <a:srgbClr val="202124"/>
              </a:solidFill>
              <a:highlight>
                <a:srgbClr val="F8F9FA"/>
              </a:highlight>
            </a:endParaRPr>
          </a:p>
          <a:p>
            <a:pPr indent="0" lvl="0" marL="0" marR="38100" rtl="0" algn="l">
              <a:lnSpc>
                <a:spcPct val="128571"/>
              </a:lnSpc>
              <a:spcBef>
                <a:spcPts val="0"/>
              </a:spcBef>
              <a:spcAft>
                <a:spcPts val="0"/>
              </a:spcAft>
              <a:buClr>
                <a:schemeClr val="dk1"/>
              </a:buClr>
              <a:buSzPts val="1100"/>
              <a:buFont typeface="Arial"/>
              <a:buNone/>
            </a:pPr>
            <a:r>
              <a:rPr lang="en" sz="2100">
                <a:solidFill>
                  <a:srgbClr val="202124"/>
                </a:solidFill>
                <a:latin typeface="Times New Roman"/>
                <a:ea typeface="Times New Roman"/>
                <a:cs typeface="Times New Roman"/>
                <a:sym typeface="Times New Roman"/>
              </a:rPr>
              <a:t>La escuela se conecta con las familias de los estudiantes aprendices de inglés que son elegibles para reclasificar para compartir el desempeño del estudiante, (Celebrar ese acontecimiento) hablar sobre metas y abordar las preocupaciones de los padres a través de la consulta con los padres.</a:t>
            </a:r>
            <a:endParaRPr sz="2100">
              <a:solidFill>
                <a:srgbClr val="202124"/>
              </a:solidFill>
              <a:latin typeface="Times New Roman"/>
              <a:ea typeface="Times New Roman"/>
              <a:cs typeface="Times New Roman"/>
              <a:sym typeface="Times New Roman"/>
            </a:endParaRPr>
          </a:p>
          <a:p>
            <a:pPr indent="0" lvl="0" marL="0" marR="1079500" rtl="0" algn="l">
              <a:lnSpc>
                <a:spcPct val="114000"/>
              </a:lnSpc>
              <a:spcBef>
                <a:spcPts val="0"/>
              </a:spcBef>
              <a:spcAft>
                <a:spcPts val="0"/>
              </a:spcAft>
              <a:buClr>
                <a:schemeClr val="dk1"/>
              </a:buClr>
              <a:buSzPts val="1100"/>
              <a:buFont typeface="Arial"/>
              <a:buNone/>
            </a:pPr>
            <a:r>
              <a:t/>
            </a:r>
            <a:endParaRPr sz="1800">
              <a:solidFill>
                <a:schemeClr val="dk1"/>
              </a:solidFill>
              <a:highlight>
                <a:schemeClr val="lt1"/>
              </a:highlight>
              <a:latin typeface="Times New Roman"/>
              <a:ea typeface="Times New Roman"/>
              <a:cs typeface="Times New Roman"/>
              <a:sym typeface="Times New Roman"/>
            </a:endParaRPr>
          </a:p>
          <a:p>
            <a:pPr indent="0" lvl="0" marL="0" marR="38100" rtl="0" algn="l">
              <a:lnSpc>
                <a:spcPct val="128571"/>
              </a:lnSpc>
              <a:spcBef>
                <a:spcPts val="0"/>
              </a:spcBef>
              <a:spcAft>
                <a:spcPts val="0"/>
              </a:spcAft>
              <a:buNone/>
            </a:pPr>
            <a:r>
              <a:t/>
            </a:r>
            <a:endParaRPr sz="1300">
              <a:solidFill>
                <a:srgbClr val="202124"/>
              </a:solidFill>
              <a:highlight>
                <a:srgbClr val="F8F9FA"/>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758ca55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758ca55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Entonces para resumir, este es el proceso de reclasificacion para SAUSD</a:t>
            </a:r>
            <a:endParaRPr sz="1800"/>
          </a:p>
          <a:p>
            <a:pPr indent="-342900" lvl="0" marL="457200" rtl="0" algn="l">
              <a:spcBef>
                <a:spcPts val="0"/>
              </a:spcBef>
              <a:spcAft>
                <a:spcPts val="0"/>
              </a:spcAft>
              <a:buSzPts val="1800"/>
              <a:buAutoNum type="arabicPeriod"/>
            </a:pPr>
            <a:r>
              <a:rPr lang="en" sz="1800"/>
              <a:t>Indentificamos los candidatos - observando si tienen una puntuacion de 4 en ELPAC, </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 sz="1800"/>
              <a:t>Hacemos una revision de datos con los maestros- que incluye evaluacion del docente (observaciones del maestro, pruebas, participacion del estudiante)  y comparacion del aprovechamiento del aprendiz de ingles al aprovechamiento de un estudiante que tiene buen dominio del ingles)</a:t>
            </a:r>
            <a:endParaRPr sz="1800"/>
          </a:p>
          <a:p>
            <a:pPr indent="-342900" lvl="0" marL="457200" rtl="0" algn="l">
              <a:spcBef>
                <a:spcPts val="0"/>
              </a:spcBef>
              <a:spcAft>
                <a:spcPts val="0"/>
              </a:spcAft>
              <a:buSzPts val="1800"/>
              <a:buAutoNum type="arabicPeriod"/>
            </a:pPr>
            <a:r>
              <a:rPr lang="en" sz="1800"/>
              <a:t>Consultamos a los padres - metas, celebracion, preocupaciones</a:t>
            </a:r>
            <a:endParaRPr sz="1800"/>
          </a:p>
          <a:p>
            <a:pPr indent="-342900" lvl="0" marL="457200" rtl="0" algn="l">
              <a:spcBef>
                <a:spcPts val="0"/>
              </a:spcBef>
              <a:spcAft>
                <a:spcPts val="0"/>
              </a:spcAft>
              <a:buSzPts val="1800"/>
              <a:buAutoNum type="arabicPeriod"/>
            </a:pPr>
            <a:r>
              <a:rPr lang="en" sz="1800"/>
              <a:t>Reclasificamos al estudiante en nuestro sistema estudiantil que como ustedes saben es Aeries</a:t>
            </a:r>
            <a:endParaRPr sz="1800"/>
          </a:p>
          <a:p>
            <a:pPr indent="-342900" lvl="0" marL="457200" rtl="0" algn="l">
              <a:spcBef>
                <a:spcPts val="0"/>
              </a:spcBef>
              <a:spcAft>
                <a:spcPts val="0"/>
              </a:spcAft>
              <a:buSzPts val="1800"/>
              <a:buAutoNum type="arabicPeriod"/>
            </a:pPr>
            <a:r>
              <a:rPr lang="en" sz="1800"/>
              <a:t>Y le damos seguimiento a los estudiante reclasificados for 4 años desdues de reclasificar. </a:t>
            </a: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f96427b170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f96427b170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Entonces como mencione </a:t>
            </a:r>
            <a:r>
              <a:rPr lang="en" sz="1800">
                <a:solidFill>
                  <a:srgbClr val="202124"/>
                </a:solidFill>
              </a:rPr>
              <a:t>El distrito monitorea el aprovechamiento académico de los estudiantes que han reclasificado (por cuatro años después de reclasificar)  y toma las medidas adecuadas para ayudar a los estudiantes que no están progresando adecuadamente hacia esas metas. </a:t>
            </a:r>
            <a:endParaRPr sz="1800">
              <a:solidFill>
                <a:srgbClr val="202124"/>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96427b17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f96427b17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96427b17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96427b17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500">
                <a:solidFill>
                  <a:srgbClr val="202124"/>
                </a:solidFill>
              </a:rPr>
              <a:t>El distrito debe identificar de manera oportuna a los estudiantes que necesitan servicios de asistencia con el idioma. Para comenzar el proceso, los padres o tutores llenan un formulario, La encuesta sobre el idioma del hogar (HLS), cuando </a:t>
            </a:r>
            <a:r>
              <a:rPr lang="en" sz="1500">
                <a:solidFill>
                  <a:srgbClr val="202124"/>
                </a:solidFill>
              </a:rPr>
              <a:t>registran a sus estudiantes. Segun los resultados de esa encuesta, determinamos si el estudiante tiene buen dominio del ingles o si es un posible aprendiz del ingles.</a:t>
            </a:r>
            <a:endParaRPr sz="1500">
              <a:solidFill>
                <a:srgbClr val="202124"/>
              </a:solidFill>
            </a:endParaRPr>
          </a:p>
          <a:p>
            <a:pPr indent="0" lvl="0" marL="0" marR="38100" rtl="0" algn="l">
              <a:lnSpc>
                <a:spcPct val="128571"/>
              </a:lnSpc>
              <a:spcBef>
                <a:spcPts val="0"/>
              </a:spcBef>
              <a:spcAft>
                <a:spcPts val="0"/>
              </a:spcAft>
              <a:buNone/>
            </a:pPr>
            <a:r>
              <a:rPr lang="en" sz="1500">
                <a:solidFill>
                  <a:srgbClr val="202124"/>
                </a:solidFill>
              </a:rPr>
              <a:t>Todos los estudiantes potenciales aprendices de ingles deben ser evaluados con una evaluación válida y confiable para determinar si en realidad son aprendices del ingles.  La evaluaciíon que usamos es el ELPAC - los estudiantes toman el ELPAC initial una vez y dependiendo de los resultados - identificamos a los estudiantes como fluentes en el ingles o aprencides del ingles.</a:t>
            </a:r>
            <a:endParaRPr sz="1500">
              <a:solidFill>
                <a:srgbClr val="202124"/>
              </a:solidFill>
            </a:endParaRPr>
          </a:p>
          <a:p>
            <a:pPr indent="0" lvl="0" marL="0" marR="38100" rtl="0" algn="l">
              <a:lnSpc>
                <a:spcPct val="128571"/>
              </a:lnSpc>
              <a:spcBef>
                <a:spcPts val="0"/>
              </a:spcBef>
              <a:spcAft>
                <a:spcPts val="0"/>
              </a:spcAft>
              <a:buNone/>
            </a:pPr>
            <a:r>
              <a:rPr lang="en" sz="1500">
                <a:solidFill>
                  <a:srgbClr val="202124"/>
                </a:solidFill>
              </a:rPr>
              <a:t>Los aprendices de ingles son colocados en un programa educativo diseñado para permitir que los aprendices de ingles logren tanto el dominio del inglés como exito en sus clases y lo hagan dentro de un período de tiempo razonable. • El distrito debe ofrecer servicios y programas para los aprendices de ingles, hasta que los ellos sean competentes en inglés y puedan participar de manera significativa en programas educativos sin el apoyo de EL. • Además, el distrito debe proporcionar los servicios de educación especial adecuados a los EL con discapacidades que sean elegibles para recibir educación especial y servicios relacionados.</a:t>
            </a:r>
            <a:endParaRPr sz="1500">
              <a:solidFill>
                <a:srgbClr val="202124"/>
              </a:solidFill>
            </a:endParaRPr>
          </a:p>
          <a:p>
            <a:pPr indent="0" lvl="0" marL="0" marR="38100" rtl="0" algn="l">
              <a:lnSpc>
                <a:spcPct val="128571"/>
              </a:lnSpc>
              <a:spcBef>
                <a:spcPts val="0"/>
              </a:spcBef>
              <a:spcAft>
                <a:spcPts val="0"/>
              </a:spcAft>
              <a:buNone/>
            </a:pPr>
            <a:r>
              <a:t/>
            </a:r>
            <a:endParaRPr sz="1600">
              <a:solidFill>
                <a:srgbClr val="202124"/>
              </a:solidFill>
              <a:highlight>
                <a:srgbClr val="F8F9FA"/>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96427b17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96427b17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400">
                <a:solidFill>
                  <a:srgbClr val="202124"/>
                </a:solidFill>
              </a:rPr>
              <a:t>El distrito debe identificar de manera oportuna a los estudiantes que necesitan servicios de asistencia con el idioma inglés. </a:t>
            </a:r>
            <a:r>
              <a:rPr lang="en" sz="1400">
                <a:solidFill>
                  <a:srgbClr val="FF0000"/>
                </a:solidFill>
              </a:rPr>
              <a:t>CLICK 1</a:t>
            </a:r>
            <a:r>
              <a:rPr lang="en" sz="1400">
                <a:solidFill>
                  <a:srgbClr val="202124"/>
                </a:solidFill>
              </a:rPr>
              <a:t>Para comenzar el proceso, los padres o tutores llenan un formulario, </a:t>
            </a:r>
            <a:r>
              <a:rPr b="1" lang="en" sz="1400">
                <a:solidFill>
                  <a:srgbClr val="FF0000"/>
                </a:solidFill>
              </a:rPr>
              <a:t>CLICK</a:t>
            </a:r>
            <a:r>
              <a:rPr lang="en" sz="1400">
                <a:solidFill>
                  <a:srgbClr val="FF0000"/>
                </a:solidFill>
              </a:rPr>
              <a:t> 2</a:t>
            </a:r>
            <a:r>
              <a:rPr lang="en" sz="1400">
                <a:solidFill>
                  <a:srgbClr val="202124"/>
                </a:solidFill>
              </a:rPr>
              <a:t> La encuesta sobre el idioma del hogar (HLS), cuando registran a sus estudiantes. Segun los resultados de esa encuesta, determinamos si el estudiante es un posible aprendiz de inglés o no.</a:t>
            </a:r>
            <a:endParaRPr sz="1400">
              <a:solidFill>
                <a:srgbClr val="202124"/>
              </a:solidFill>
            </a:endParaRPr>
          </a:p>
          <a:p>
            <a:pPr indent="0" lvl="0" marL="0" marR="38100" rtl="0" algn="l">
              <a:lnSpc>
                <a:spcPct val="128571"/>
              </a:lnSpc>
              <a:spcBef>
                <a:spcPts val="0"/>
              </a:spcBef>
              <a:spcAft>
                <a:spcPts val="0"/>
              </a:spcAft>
              <a:buNone/>
            </a:pPr>
            <a:r>
              <a:rPr b="1" lang="en" sz="1400">
                <a:solidFill>
                  <a:srgbClr val="FF0000"/>
                </a:solidFill>
              </a:rPr>
              <a:t>CLICK</a:t>
            </a:r>
            <a:r>
              <a:rPr lang="en" sz="1400">
                <a:solidFill>
                  <a:srgbClr val="FF0000"/>
                </a:solidFill>
              </a:rPr>
              <a:t> 3 </a:t>
            </a:r>
            <a:r>
              <a:rPr lang="en" sz="1400">
                <a:solidFill>
                  <a:srgbClr val="202124"/>
                </a:solidFill>
              </a:rPr>
              <a:t>Todos los estudiantes posibles aprendices de inglés deben ser evaluados con una evaluación válida para determinar si en realidad son aprendices del ingles.  El valor en todos esto está en proporcionarle al estudiante la ayuda necesaria para que tenga exito en la escuela y comprenda las materias escolares y progrese en su aprendizaje de ingles.</a:t>
            </a:r>
            <a:r>
              <a:rPr b="1" lang="en" sz="1400">
                <a:solidFill>
                  <a:srgbClr val="202124"/>
                </a:solidFill>
              </a:rPr>
              <a:t> </a:t>
            </a:r>
            <a:r>
              <a:rPr b="1" lang="en" sz="1400">
                <a:solidFill>
                  <a:srgbClr val="FF0000"/>
                </a:solidFill>
              </a:rPr>
              <a:t>CLICK 4</a:t>
            </a:r>
            <a:r>
              <a:rPr b="1" lang="en" sz="1400">
                <a:solidFill>
                  <a:srgbClr val="202124"/>
                </a:solidFill>
              </a:rPr>
              <a:t> La evaluación </a:t>
            </a:r>
            <a:r>
              <a:rPr lang="en" sz="1400">
                <a:solidFill>
                  <a:srgbClr val="202124"/>
                </a:solidFill>
              </a:rPr>
              <a:t>que usamos es </a:t>
            </a:r>
            <a:r>
              <a:rPr lang="en" sz="1400">
                <a:solidFill>
                  <a:srgbClr val="202124"/>
                </a:solidFill>
              </a:rPr>
              <a:t>la </a:t>
            </a:r>
            <a:r>
              <a:rPr b="1" lang="en" sz="1400">
                <a:solidFill>
                  <a:srgbClr val="202124"/>
                </a:solidFill>
              </a:rPr>
              <a:t>prueba de suficiencia en el idioma ingles de California</a:t>
            </a:r>
            <a:r>
              <a:rPr lang="en" sz="1400">
                <a:solidFill>
                  <a:srgbClr val="202124"/>
                </a:solidFill>
              </a:rPr>
              <a:t> (evaluación ELPAC por sus siglas en ingles) </a:t>
            </a:r>
            <a:r>
              <a:rPr lang="en" sz="1400">
                <a:solidFill>
                  <a:srgbClr val="202124"/>
                </a:solidFill>
              </a:rPr>
              <a:t>Los estudiantes toman el examen ELPAC initial una vez y dependiendo de los resultados - identificamos a los estudiantes como fluentes en el ingles o aprencides del ingles. Los aprendices de ingles tomas el examen sumativo ELPAC todos los años para medir el progreso y determinar cuando el estudiante está listo para reclasificar. </a:t>
            </a:r>
            <a:endParaRPr sz="1400">
              <a:solidFill>
                <a:srgbClr val="202124"/>
              </a:solidFill>
            </a:endParaRPr>
          </a:p>
          <a:p>
            <a:pPr indent="0" lvl="0" marL="0" marR="38100" rtl="0" algn="l">
              <a:lnSpc>
                <a:spcPct val="128571"/>
              </a:lnSpc>
              <a:spcBef>
                <a:spcPts val="0"/>
              </a:spcBef>
              <a:spcAft>
                <a:spcPts val="0"/>
              </a:spcAft>
              <a:buNone/>
            </a:pPr>
            <a:r>
              <a:rPr b="1" lang="en" sz="1400">
                <a:solidFill>
                  <a:srgbClr val="FF0000"/>
                </a:solidFill>
              </a:rPr>
              <a:t>CLICK 5</a:t>
            </a:r>
            <a:r>
              <a:rPr lang="en" sz="1400">
                <a:solidFill>
                  <a:srgbClr val="202124"/>
                </a:solidFill>
              </a:rPr>
              <a:t> Los aprendices de ingles son colocados en un programa educativo diseñado para permitir que los aprendices de ingles logren tanto el dominio del inglés como exito en sus clases y lo hagan dentro de un período de tiempo razonable. • </a:t>
            </a:r>
            <a:r>
              <a:rPr b="1" lang="en" sz="1400">
                <a:solidFill>
                  <a:srgbClr val="FF0000"/>
                </a:solidFill>
              </a:rPr>
              <a:t>CLICK 6</a:t>
            </a:r>
            <a:r>
              <a:rPr lang="en" sz="1400">
                <a:solidFill>
                  <a:srgbClr val="202124"/>
                </a:solidFill>
              </a:rPr>
              <a:t> El distrito debe ofrecer servicios y programas para los aprendices de ingles, hasta que los ellos sean competentes en inglés y puedan participar de manera significativa en programas educativos sin el apoyo para EL. • Además, el distrito debe proporcionar los servicios de educación especial adecuados a los EL que sean elegibles para recibir educación especial y servicios relacionados.</a:t>
            </a:r>
            <a:endParaRPr sz="1400">
              <a:solidFill>
                <a:srgbClr val="202124"/>
              </a:solidFill>
            </a:endParaRPr>
          </a:p>
          <a:p>
            <a:pPr indent="0" lvl="0" marL="0" marR="38100" rtl="0" algn="l">
              <a:lnSpc>
                <a:spcPct val="128571"/>
              </a:lnSpc>
              <a:spcBef>
                <a:spcPts val="0"/>
              </a:spcBef>
              <a:spcAft>
                <a:spcPts val="0"/>
              </a:spcAft>
              <a:buNone/>
            </a:pPr>
            <a:r>
              <a:t/>
            </a:r>
            <a:endParaRPr sz="1200">
              <a:solidFill>
                <a:srgbClr val="202124"/>
              </a:solidFill>
              <a:highlight>
                <a:srgbClr val="F8F9FA"/>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96427b1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96427b1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2000">
                <a:solidFill>
                  <a:srgbClr val="202124"/>
                </a:solidFill>
              </a:rPr>
              <a:t>El distrito ofrece servicios y programas para los aprendices de ingles, hasta que los ellos sean competentes en inglés y puedan participar de manera significativa en programas educativos sin el apoyo del idioma. Entonces la meta es que los aprendices,</a:t>
            </a:r>
            <a:r>
              <a:rPr lang="en" sz="2100">
                <a:solidFill>
                  <a:srgbClr val="202124"/>
                </a:solidFill>
              </a:rPr>
              <a:t> </a:t>
            </a:r>
            <a:r>
              <a:rPr b="1" lang="en" sz="2100">
                <a:solidFill>
                  <a:srgbClr val="FF0000"/>
                </a:solidFill>
              </a:rPr>
              <a:t>READ SLIDE</a:t>
            </a:r>
            <a:r>
              <a:rPr lang="en" sz="2100">
                <a:solidFill>
                  <a:srgbClr val="202124"/>
                </a:solidFill>
              </a:rPr>
              <a:t> </a:t>
            </a:r>
            <a:endParaRPr sz="2100">
              <a:solidFill>
                <a:srgbClr val="202124"/>
              </a:solidFill>
            </a:endParaRPr>
          </a:p>
          <a:p>
            <a:pPr indent="0" lvl="0" marL="0" marR="38100" rtl="0" algn="l">
              <a:lnSpc>
                <a:spcPct val="128571"/>
              </a:lnSpc>
              <a:spcBef>
                <a:spcPts val="0"/>
              </a:spcBef>
              <a:spcAft>
                <a:spcPts val="0"/>
              </a:spcAft>
              <a:buNone/>
            </a:pPr>
            <a:r>
              <a:rPr lang="en" sz="2000">
                <a:solidFill>
                  <a:srgbClr val="202124"/>
                </a:solidFill>
              </a:rPr>
              <a:t>El distrito brinda las mismas oportunidades curriculares y extracurriculares a los aprendices de ingles que a los estudiantes que tienen buen dominio del ingles. Los aprendices de ingles no se pueden excluir de los programas GATE u otros programas especializados, como clases de colocacion avanzadas (AP siglas en ingles), honores e IB. (Programa de bachillerato internacional)</a:t>
            </a:r>
            <a:endParaRPr sz="2100">
              <a:solidFill>
                <a:srgbClr val="202124"/>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96427b170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96427b170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2000">
                <a:solidFill>
                  <a:srgbClr val="202124"/>
                </a:solidFill>
              </a:rPr>
              <a:t>Al igual, el distrito ofrece seguimiento al progreso de todos los aprendices de ingles tanto en el progreso hacia el dominio del idioma inglés</a:t>
            </a:r>
            <a:r>
              <a:rPr lang="en" sz="2100">
                <a:solidFill>
                  <a:srgbClr val="202124"/>
                </a:solidFill>
              </a:rPr>
              <a:t>m, como en el adquirir conocimientos sobre el contenido escolar. Hacemos esto con el proposito de que ellos </a:t>
            </a:r>
            <a:r>
              <a:rPr lang="en" sz="1700">
                <a:solidFill>
                  <a:srgbClr val="202124"/>
                </a:solidFill>
              </a:rPr>
              <a:t>tengan acceso al currículo,</a:t>
            </a:r>
            <a:r>
              <a:rPr b="1" lang="en" sz="1700">
                <a:solidFill>
                  <a:srgbClr val="202124"/>
                </a:solidFill>
              </a:rPr>
              <a:t> tengan el crecimiento esperado</a:t>
            </a:r>
            <a:r>
              <a:rPr lang="en" sz="1700">
                <a:solidFill>
                  <a:srgbClr val="202124"/>
                </a:solidFill>
              </a:rPr>
              <a:t> y para remediar cualquier déficit académico de manera oportuna y eficiente.</a:t>
            </a:r>
            <a:endParaRPr sz="1700">
              <a:solidFill>
                <a:srgbClr val="202124"/>
              </a:solidFill>
            </a:endParaRPr>
          </a:p>
          <a:p>
            <a:pPr indent="0" lvl="0" marL="0" marR="38100" rtl="0" algn="l">
              <a:lnSpc>
                <a:spcPct val="128571"/>
              </a:lnSpc>
              <a:spcBef>
                <a:spcPts val="0"/>
              </a:spcBef>
              <a:spcAft>
                <a:spcPts val="0"/>
              </a:spcAft>
              <a:buNone/>
            </a:pPr>
            <a:r>
              <a:rPr lang="en" sz="1700">
                <a:solidFill>
                  <a:srgbClr val="202124"/>
                </a:solidFill>
              </a:rPr>
              <a:t>Al mismo tiempo, las escuelas tiene un plan escolar para ELs y en este plan identifican las necesidades de ELs, las maneras que los apoyan en el salon y las medidas que toman para ayudar a los estudiantes que no están progresando adecuadamente hacia estas metas.</a:t>
            </a:r>
            <a:endParaRPr sz="2400">
              <a:solidFill>
                <a:srgbClr val="595959"/>
              </a:solidFill>
            </a:endParaRPr>
          </a:p>
          <a:p>
            <a:pPr indent="0" lvl="0" marL="0" marR="38100" rtl="0" algn="l">
              <a:lnSpc>
                <a:spcPct val="128571"/>
              </a:lnSpc>
              <a:spcBef>
                <a:spcPts val="0"/>
              </a:spcBef>
              <a:spcAft>
                <a:spcPts val="0"/>
              </a:spcAft>
              <a:buClr>
                <a:schemeClr val="dk1"/>
              </a:buClr>
              <a:buSzPts val="1100"/>
              <a:buFont typeface="Arial"/>
              <a:buNone/>
            </a:pPr>
            <a:r>
              <a:t/>
            </a:r>
            <a:endParaRPr sz="2100">
              <a:solidFill>
                <a:srgbClr val="202124"/>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96427b17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96427b17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600">
                <a:solidFill>
                  <a:srgbClr val="202124"/>
                </a:solidFill>
              </a:rPr>
              <a:t>La reclasificación es el proceso mediante el cual un estudiante es reclasificado del estado de aprendiz de inglés (EL) al estado de dominio del inglés fluido (RFEP). Es decir es el proceso que utilizan los distritos escolares para determinar si los aprendices de ingles tienen la suficiente competencia en ingles para desempeñarse exitosamente en las materias escolares sin el apoyo del desarrollo del idioma ingles o ELD (sglas en ingles)</a:t>
            </a:r>
            <a:endParaRPr sz="1600">
              <a:solidFill>
                <a:srgbClr val="202124"/>
              </a:solidFill>
            </a:endParaRPr>
          </a:p>
          <a:p>
            <a:pPr indent="0" lvl="0" marL="0" marR="38100" rtl="0" algn="l">
              <a:lnSpc>
                <a:spcPct val="128571"/>
              </a:lnSpc>
              <a:spcBef>
                <a:spcPts val="0"/>
              </a:spcBef>
              <a:spcAft>
                <a:spcPts val="0"/>
              </a:spcAft>
              <a:buNone/>
            </a:pPr>
            <a:r>
              <a:rPr lang="en" sz="1600">
                <a:solidFill>
                  <a:srgbClr val="202124"/>
                </a:solidFill>
              </a:rPr>
              <a:t>Los distritos escolares siguen los requisitos del departamento de educacion para determinar si el ha cumplido con los cuatro criterios que vamos a ver a continuación</a:t>
            </a:r>
            <a:endParaRPr sz="1600">
              <a:solidFill>
                <a:srgbClr val="202124"/>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96427b17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96427b17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500">
                <a:solidFill>
                  <a:srgbClr val="202124"/>
                </a:solidFill>
              </a:rPr>
              <a:t>El departamento de educación ha determinado ciertos criterios necesarios para la reclasificacion.  </a:t>
            </a:r>
            <a:r>
              <a:rPr lang="en" sz="1500">
                <a:solidFill>
                  <a:srgbClr val="202124"/>
                </a:solidFill>
              </a:rPr>
              <a:t>Para reclasificar un aprendiz de inglés como un estudiante que tiene buen dominio del inglés, se debe considerar cada criterio </a:t>
            </a:r>
            <a:r>
              <a:rPr lang="en" sz="2300">
                <a:solidFill>
                  <a:srgbClr val="202124"/>
                </a:solidFill>
              </a:rPr>
              <a:t>para </a:t>
            </a:r>
            <a:r>
              <a:rPr lang="en" sz="1900">
                <a:solidFill>
                  <a:srgbClr val="202124"/>
                </a:solidFill>
              </a:rPr>
              <a:t>cada estudiante elegible.</a:t>
            </a:r>
            <a:r>
              <a:rPr lang="en" sz="2300">
                <a:solidFill>
                  <a:srgbClr val="202124"/>
                </a:solidFill>
              </a:rPr>
              <a:t> </a:t>
            </a:r>
            <a:endParaRPr sz="2300">
              <a:solidFill>
                <a:srgbClr val="202124"/>
              </a:solidFill>
            </a:endParaRPr>
          </a:p>
          <a:p>
            <a:pPr indent="0" lvl="0" marL="457200" marR="1155700" rtl="0" algn="l">
              <a:lnSpc>
                <a:spcPct val="114000"/>
              </a:lnSpc>
              <a:spcBef>
                <a:spcPts val="0"/>
              </a:spcBef>
              <a:spcAft>
                <a:spcPts val="0"/>
              </a:spcAft>
              <a:buNone/>
            </a:pPr>
            <a:r>
              <a:rPr lang="en" sz="1400">
                <a:solidFill>
                  <a:schemeClr val="dk1"/>
                </a:solidFill>
              </a:rPr>
              <a:t>Estos son los criterios determinados por el departamento de educaciíon.</a:t>
            </a:r>
            <a:endParaRPr sz="1400">
              <a:solidFill>
                <a:schemeClr val="dk1"/>
              </a:solidFill>
            </a:endParaRPr>
          </a:p>
          <a:p>
            <a:pPr indent="-323850" lvl="0" marL="457200" marR="1155700" rtl="0" algn="l">
              <a:lnSpc>
                <a:spcPct val="114000"/>
              </a:lnSpc>
              <a:spcBef>
                <a:spcPts val="0"/>
              </a:spcBef>
              <a:spcAft>
                <a:spcPts val="0"/>
              </a:spcAft>
              <a:buClr>
                <a:schemeClr val="dk1"/>
              </a:buClr>
              <a:buSzPts val="1500"/>
              <a:buAutoNum type="arabicPeriod"/>
            </a:pPr>
            <a:r>
              <a:rPr lang="en" sz="1500">
                <a:solidFill>
                  <a:schemeClr val="dk1"/>
                </a:solidFill>
              </a:rPr>
              <a:t>La Evaluación  del  Dominio  del  Idioma  Inglés </a:t>
            </a:r>
            <a:endParaRPr sz="1500">
              <a:solidFill>
                <a:schemeClr val="dk1"/>
              </a:solidFill>
            </a:endParaRPr>
          </a:p>
          <a:p>
            <a:pPr indent="0" lvl="0" marL="0" marR="1320800" rtl="0" algn="l">
              <a:lnSpc>
                <a:spcPct val="114000"/>
              </a:lnSpc>
              <a:spcBef>
                <a:spcPts val="0"/>
              </a:spcBef>
              <a:spcAft>
                <a:spcPts val="0"/>
              </a:spcAft>
              <a:buNone/>
            </a:pPr>
            <a:r>
              <a:rPr lang="en" sz="1500">
                <a:solidFill>
                  <a:schemeClr val="dk1"/>
                </a:solidFill>
              </a:rPr>
              <a:t>2.Evaluación docente, incluyendo, </a:t>
            </a:r>
            <a:r>
              <a:rPr b="1" lang="en" sz="1500">
                <a:solidFill>
                  <a:schemeClr val="dk1"/>
                </a:solidFill>
              </a:rPr>
              <a:t>mas sin limitarse</a:t>
            </a:r>
            <a:r>
              <a:rPr lang="en" sz="1500">
                <a:solidFill>
                  <a:schemeClr val="dk1"/>
                </a:solidFill>
              </a:rPr>
              <a:t> a, una revisión del dominio estudiantil del currículo.</a:t>
            </a:r>
            <a:endParaRPr sz="1500">
              <a:solidFill>
                <a:schemeClr val="dk1"/>
              </a:solidFill>
            </a:endParaRPr>
          </a:p>
          <a:p>
            <a:pPr indent="0" lvl="0" marL="0" marR="3365500" rtl="0" algn="l">
              <a:lnSpc>
                <a:spcPct val="114000"/>
              </a:lnSpc>
              <a:spcBef>
                <a:spcPts val="0"/>
              </a:spcBef>
              <a:spcAft>
                <a:spcPts val="0"/>
              </a:spcAft>
              <a:buNone/>
            </a:pPr>
            <a:r>
              <a:rPr lang="en" sz="1500">
                <a:solidFill>
                  <a:schemeClr val="dk1"/>
                </a:solidFill>
              </a:rPr>
              <a:t>3. . Opinión y consulta con el padre; </a:t>
            </a:r>
            <a:endParaRPr sz="1500">
              <a:solidFill>
                <a:schemeClr val="dk1"/>
              </a:solidFill>
            </a:endParaRPr>
          </a:p>
          <a:p>
            <a:pPr indent="0" lvl="0" marL="0" marR="1206500" rtl="0" algn="l">
              <a:lnSpc>
                <a:spcPct val="114000"/>
              </a:lnSpc>
              <a:spcBef>
                <a:spcPts val="0"/>
              </a:spcBef>
              <a:spcAft>
                <a:spcPts val="0"/>
              </a:spcAft>
              <a:buNone/>
            </a:pPr>
            <a:r>
              <a:rPr lang="en" sz="1500">
                <a:solidFill>
                  <a:schemeClr val="dk1"/>
                </a:solidFill>
              </a:rPr>
              <a:t>4. Comparación del desempeño del aprendiz de inglés y el conocimiento del inglés de la misma edad cuyo idioma natal es el inglés.</a:t>
            </a:r>
            <a:endParaRPr sz="1500">
              <a:solidFill>
                <a:schemeClr val="dk1"/>
              </a:solidFill>
            </a:endParaRPr>
          </a:p>
          <a:p>
            <a:pPr indent="0" lvl="0" marL="0" marR="1206500" rtl="0" algn="l">
              <a:lnSpc>
                <a:spcPct val="114000"/>
              </a:lnSpc>
              <a:spcBef>
                <a:spcPts val="0"/>
              </a:spcBef>
              <a:spcAft>
                <a:spcPts val="0"/>
              </a:spcAft>
              <a:buNone/>
            </a:pPr>
            <a:r>
              <a:t/>
            </a:r>
            <a:endParaRPr sz="1200">
              <a:solidFill>
                <a:schemeClr val="dk1"/>
              </a:solidFill>
              <a:highlight>
                <a:srgbClr val="FFFFFF"/>
              </a:highlight>
            </a:endParaRPr>
          </a:p>
          <a:p>
            <a:pPr indent="0" lvl="0" marL="0" marR="38100" rtl="0" algn="l">
              <a:lnSpc>
                <a:spcPct val="128571"/>
              </a:lnSpc>
              <a:spcBef>
                <a:spcPts val="0"/>
              </a:spcBef>
              <a:spcAft>
                <a:spcPts val="0"/>
              </a:spcAft>
              <a:buClr>
                <a:schemeClr val="dk1"/>
              </a:buClr>
              <a:buSzPts val="1100"/>
              <a:buFont typeface="Arial"/>
              <a:buNone/>
            </a:pPr>
            <a:r>
              <a:t/>
            </a:r>
            <a:endParaRPr sz="2100">
              <a:solidFill>
                <a:srgbClr val="202124"/>
              </a:solidFill>
              <a:highlight>
                <a:srgbClr val="F8F9FA"/>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96427b17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96427b17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600">
                <a:solidFill>
                  <a:srgbClr val="202124"/>
                </a:solidFill>
              </a:rPr>
              <a:t>Ahora vamos a ver estos criterios mas a fondo - El primer criterio que evaluamos es la prueba de suficiencia en el idioma ingles de California (evaluación ELPAC por sus siglas en ingles)</a:t>
            </a:r>
            <a:endParaRPr sz="1600">
              <a:solidFill>
                <a:srgbClr val="202124"/>
              </a:solidFill>
            </a:endParaRPr>
          </a:p>
          <a:p>
            <a:pPr indent="0" lvl="0" marL="0" marR="38100" rtl="0" algn="l">
              <a:lnSpc>
                <a:spcPct val="128571"/>
              </a:lnSpc>
              <a:spcBef>
                <a:spcPts val="0"/>
              </a:spcBef>
              <a:spcAft>
                <a:spcPts val="0"/>
              </a:spcAft>
              <a:buNone/>
            </a:pPr>
            <a:r>
              <a:rPr lang="en" sz="1600">
                <a:solidFill>
                  <a:srgbClr val="202124"/>
                </a:solidFill>
              </a:rPr>
              <a:t>Las pruebas de ELPAC miden las habilidades y el dominio del ingles que necesitan los estudiantes para tener exito en la escuela. Los estudiantes que son aprendices de ingles realizan las pruebas ELPAC sumativas cada primavera hasta que son reclasificados. Estas pruebas evaluan el lenguaje oral que incluye la comprension auditiva y la produccion oral.  </a:t>
            </a:r>
            <a:r>
              <a:rPr b="1" lang="en" sz="1600">
                <a:solidFill>
                  <a:srgbClr val="202124"/>
                </a:solidFill>
              </a:rPr>
              <a:t>y el lenguaje escrito </a:t>
            </a:r>
            <a:r>
              <a:rPr lang="en" sz="1600">
                <a:solidFill>
                  <a:srgbClr val="202124"/>
                </a:solidFill>
              </a:rPr>
              <a:t>que incluye la lectura y escritura.</a:t>
            </a:r>
            <a:endParaRPr sz="1600">
              <a:solidFill>
                <a:srgbClr val="202124"/>
              </a:solidFill>
            </a:endParaRPr>
          </a:p>
          <a:p>
            <a:pPr indent="0" lvl="0" marL="0" marR="38100" rtl="0" algn="l">
              <a:lnSpc>
                <a:spcPct val="128571"/>
              </a:lnSpc>
              <a:spcBef>
                <a:spcPts val="0"/>
              </a:spcBef>
              <a:spcAft>
                <a:spcPts val="0"/>
              </a:spcAft>
              <a:buNone/>
            </a:pPr>
            <a:r>
              <a:rPr lang="en" sz="1600">
                <a:solidFill>
                  <a:srgbClr val="202124"/>
                </a:solidFill>
              </a:rPr>
              <a:t>Para comenzar el proceso de reclasificacion el estudiante debe tener un 4 en el remimiento general - esto es la puntuacion maxima y este rasgo de rendimiento es establecido por el estado.</a:t>
            </a:r>
            <a:endParaRPr sz="1600">
              <a:solidFill>
                <a:srgbClr val="202124"/>
              </a:solidFill>
            </a:endParaRPr>
          </a:p>
          <a:p>
            <a:pPr indent="0" lvl="0" marL="0" marR="38100" rtl="0" algn="l">
              <a:lnSpc>
                <a:spcPct val="128571"/>
              </a:lnSpc>
              <a:spcBef>
                <a:spcPts val="0"/>
              </a:spcBef>
              <a:spcAft>
                <a:spcPts val="0"/>
              </a:spcAft>
              <a:buNone/>
            </a:pPr>
            <a:r>
              <a:rPr lang="en" sz="1600">
                <a:solidFill>
                  <a:srgbClr val="202124"/>
                </a:solidFill>
                <a:highlight>
                  <a:srgbClr val="F8F9FA"/>
                </a:highlight>
              </a:rPr>
              <a:t>Mis colegas van a poner en la mesajeria unos enlaces para la pagina web del ELPAC - pero quiero dejarles saber que vamos ir mas a fondo en los que cubre esta pueba en la siguiente junta.</a:t>
            </a:r>
            <a:endParaRPr sz="1600">
              <a:solidFill>
                <a:srgbClr val="202124"/>
              </a:solidFill>
              <a:highlight>
                <a:srgbClr val="F8F9FA"/>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96427b17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f96427b17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600">
                <a:solidFill>
                  <a:srgbClr val="202124"/>
                </a:solidFill>
                <a:highlight>
                  <a:srgbClr val="F8F9FA"/>
                </a:highlight>
              </a:rPr>
              <a:t>Para este criterio </a:t>
            </a:r>
            <a:r>
              <a:rPr lang="en" sz="1600">
                <a:solidFill>
                  <a:schemeClr val="dk1"/>
                </a:solidFill>
              </a:rPr>
              <a:t>comparamos</a:t>
            </a:r>
            <a:r>
              <a:rPr lang="en" sz="1600">
                <a:solidFill>
                  <a:schemeClr val="dk1"/>
                </a:solidFill>
              </a:rPr>
              <a:t> del desempeño de los aprendices de inglés con el desempeño de los alumnos con dominio del inglés </a:t>
            </a:r>
            <a:r>
              <a:rPr b="1" lang="en" sz="1600">
                <a:solidFill>
                  <a:schemeClr val="dk1"/>
                </a:solidFill>
              </a:rPr>
              <a:t>de la misma edad en las habilidades básicas </a:t>
            </a:r>
            <a:r>
              <a:rPr lang="en" sz="1600">
                <a:solidFill>
                  <a:schemeClr val="dk1"/>
                </a:solidFill>
              </a:rPr>
              <a:t>para ver si el alumno es suficientemente competente en inglés para participar efectivamente en un plan de estudios diseñado para alumnos cuyo idioma nativo es el inglés.</a:t>
            </a:r>
            <a:r>
              <a:rPr lang="en" sz="1400">
                <a:solidFill>
                  <a:schemeClr val="dk1"/>
                </a:solidFill>
              </a:rPr>
              <a:t> </a:t>
            </a:r>
            <a:endParaRPr sz="1400">
              <a:solidFill>
                <a:schemeClr val="dk1"/>
              </a:solidFill>
            </a:endParaRPr>
          </a:p>
          <a:p>
            <a:pPr indent="0" lvl="0" marL="0" marR="38100" rtl="0" algn="l">
              <a:lnSpc>
                <a:spcPct val="128571"/>
              </a:lnSpc>
              <a:spcBef>
                <a:spcPts val="0"/>
              </a:spcBef>
              <a:spcAft>
                <a:spcPts val="0"/>
              </a:spcAft>
              <a:buNone/>
            </a:pPr>
            <a:r>
              <a:rPr lang="en" sz="1500">
                <a:solidFill>
                  <a:schemeClr val="dk1"/>
                </a:solidFill>
              </a:rPr>
              <a:t>Para hacer esta comparación observamos el rendimiento en varias pruebas - </a:t>
            </a:r>
            <a:endParaRPr sz="1500">
              <a:solidFill>
                <a:schemeClr val="dk1"/>
              </a:solidFill>
            </a:endParaRPr>
          </a:p>
          <a:p>
            <a:pPr indent="0" lvl="0" marL="0" marR="38100" rtl="0" algn="l">
              <a:lnSpc>
                <a:spcPct val="128571"/>
              </a:lnSpc>
              <a:spcBef>
                <a:spcPts val="0"/>
              </a:spcBef>
              <a:spcAft>
                <a:spcPts val="0"/>
              </a:spcAft>
              <a:buNone/>
            </a:pPr>
            <a:r>
              <a:t/>
            </a:r>
            <a:endParaRPr sz="1600">
              <a:solidFill>
                <a:schemeClr val="dk1"/>
              </a:solidFill>
            </a:endParaRPr>
          </a:p>
          <a:p>
            <a:pPr indent="0" lvl="0" marL="0" marR="38100" rtl="0" algn="l">
              <a:lnSpc>
                <a:spcPct val="128571"/>
              </a:lnSpc>
              <a:spcBef>
                <a:spcPts val="0"/>
              </a:spcBef>
              <a:spcAft>
                <a:spcPts val="0"/>
              </a:spcAft>
              <a:buNone/>
            </a:pPr>
            <a:r>
              <a:t/>
            </a:r>
            <a:endParaRPr sz="1300">
              <a:solidFill>
                <a:srgbClr val="202124"/>
              </a:solidFill>
              <a:highlight>
                <a:srgbClr val="F8F9FA"/>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96427b17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96427b17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700">
                <a:solidFill>
                  <a:srgbClr val="202124"/>
                </a:solidFill>
                <a:highlight>
                  <a:srgbClr val="F8F9FA"/>
                </a:highlight>
              </a:rPr>
              <a:t>El segundo criterio que evaluamos es la evaluacion del docente - por medio de una consulta con los maestros para ver mas a fondo el desempeño academic del alumno. </a:t>
            </a:r>
            <a:endParaRPr sz="1700">
              <a:solidFill>
                <a:srgbClr val="202124"/>
              </a:solidFill>
              <a:highlight>
                <a:srgbClr val="F8F9FA"/>
              </a:highlight>
            </a:endParaRPr>
          </a:p>
          <a:p>
            <a:pPr indent="0" lvl="0" marL="0" marR="38100" rtl="0" algn="l">
              <a:lnSpc>
                <a:spcPct val="128571"/>
              </a:lnSpc>
              <a:spcBef>
                <a:spcPts val="0"/>
              </a:spcBef>
              <a:spcAft>
                <a:spcPts val="0"/>
              </a:spcAft>
              <a:buNone/>
            </a:pPr>
            <a:r>
              <a:rPr lang="en" sz="1700">
                <a:solidFill>
                  <a:srgbClr val="202124"/>
                </a:solidFill>
                <a:highlight>
                  <a:srgbClr val="F8F9FA"/>
                </a:highlight>
              </a:rPr>
              <a:t>Los maestros observan:</a:t>
            </a:r>
            <a:endParaRPr sz="1700">
              <a:solidFill>
                <a:srgbClr val="202124"/>
              </a:solidFill>
              <a:highlight>
                <a:srgbClr val="F8F9FA"/>
              </a:highlight>
            </a:endParaRPr>
          </a:p>
          <a:p>
            <a:pPr indent="-342900" lvl="0" marL="457200" marR="38100" rtl="0" algn="l">
              <a:lnSpc>
                <a:spcPct val="128571"/>
              </a:lnSpc>
              <a:spcBef>
                <a:spcPts val="0"/>
              </a:spcBef>
              <a:spcAft>
                <a:spcPts val="0"/>
              </a:spcAft>
              <a:buClr>
                <a:srgbClr val="202124"/>
              </a:buClr>
              <a:buSzPts val="1800"/>
              <a:buChar char="●"/>
            </a:pPr>
            <a:r>
              <a:rPr lang="en" sz="1800">
                <a:solidFill>
                  <a:srgbClr val="202124"/>
                </a:solidFill>
              </a:rPr>
              <a:t>Ejemplos de trabajo en clase</a:t>
            </a:r>
            <a:endParaRPr sz="1800">
              <a:solidFill>
                <a:srgbClr val="202124"/>
              </a:solidFill>
            </a:endParaRPr>
          </a:p>
          <a:p>
            <a:pPr indent="-342900" lvl="0" marL="457200" marR="38100" rtl="0" algn="l">
              <a:lnSpc>
                <a:spcPct val="128571"/>
              </a:lnSpc>
              <a:spcBef>
                <a:spcPts val="0"/>
              </a:spcBef>
              <a:spcAft>
                <a:spcPts val="0"/>
              </a:spcAft>
              <a:buClr>
                <a:srgbClr val="202124"/>
              </a:buClr>
              <a:buSzPts val="1800"/>
              <a:buChar char="●"/>
            </a:pPr>
            <a:r>
              <a:rPr lang="en" sz="1800">
                <a:solidFill>
                  <a:srgbClr val="202124"/>
                </a:solidFill>
              </a:rPr>
              <a:t>Participación en clase</a:t>
            </a:r>
            <a:endParaRPr sz="1800">
              <a:solidFill>
                <a:srgbClr val="202124"/>
              </a:solidFill>
            </a:endParaRPr>
          </a:p>
          <a:p>
            <a:pPr indent="-342900" lvl="0" marL="457200" marR="38100" rtl="0" algn="l">
              <a:lnSpc>
                <a:spcPct val="128571"/>
              </a:lnSpc>
              <a:spcBef>
                <a:spcPts val="0"/>
              </a:spcBef>
              <a:spcAft>
                <a:spcPts val="0"/>
              </a:spcAft>
              <a:buClr>
                <a:srgbClr val="202124"/>
              </a:buClr>
              <a:buSzPts val="1800"/>
              <a:buChar char="●"/>
            </a:pPr>
            <a:r>
              <a:rPr lang="en" sz="1800">
                <a:solidFill>
                  <a:srgbClr val="202124"/>
                </a:solidFill>
              </a:rPr>
              <a:t>Calificaciones</a:t>
            </a:r>
            <a:endParaRPr sz="1800">
              <a:solidFill>
                <a:srgbClr val="202124"/>
              </a:solidFill>
            </a:endParaRPr>
          </a:p>
          <a:p>
            <a:pPr indent="-342900" lvl="0" marL="457200" marR="38100" rtl="0" algn="l">
              <a:lnSpc>
                <a:spcPct val="128571"/>
              </a:lnSpc>
              <a:spcBef>
                <a:spcPts val="0"/>
              </a:spcBef>
              <a:spcAft>
                <a:spcPts val="0"/>
              </a:spcAft>
              <a:buClr>
                <a:srgbClr val="202124"/>
              </a:buClr>
              <a:buSzPts val="1800"/>
              <a:buChar char="●"/>
            </a:pPr>
            <a:r>
              <a:rPr lang="en" sz="1800">
                <a:solidFill>
                  <a:srgbClr val="202124"/>
                </a:solidFill>
              </a:rPr>
              <a:t>Observación del maestro/a</a:t>
            </a:r>
            <a:endParaRPr sz="1800">
              <a:solidFill>
                <a:srgbClr val="202124"/>
              </a:solidFill>
            </a:endParaRPr>
          </a:p>
          <a:p>
            <a:pPr indent="-342900" lvl="0" marL="457200" marR="38100" rtl="0" algn="l">
              <a:lnSpc>
                <a:spcPct val="128571"/>
              </a:lnSpc>
              <a:spcBef>
                <a:spcPts val="0"/>
              </a:spcBef>
              <a:spcAft>
                <a:spcPts val="0"/>
              </a:spcAft>
              <a:buClr>
                <a:srgbClr val="202124"/>
              </a:buClr>
              <a:buSzPts val="1800"/>
              <a:buChar char="●"/>
            </a:pPr>
            <a:r>
              <a:rPr lang="en" sz="1800">
                <a:solidFill>
                  <a:srgbClr val="202124"/>
                </a:solidFill>
              </a:rPr>
              <a:t>Evaluaciones</a:t>
            </a:r>
            <a:endParaRPr sz="1600">
              <a:solidFill>
                <a:srgbClr val="202124"/>
              </a:solidFill>
              <a:highlight>
                <a:srgbClr val="F8F9FA"/>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6200"/>
            <a:ext cx="8520600" cy="1590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900"/>
              <a:t>El </a:t>
            </a:r>
            <a:r>
              <a:rPr lang="en" sz="4900"/>
              <a:t>Proceso de la Reclasificación de los Aprendices de</a:t>
            </a:r>
            <a:r>
              <a:rPr lang="en"/>
              <a:t> Inglés</a:t>
            </a:r>
            <a:endParaRPr/>
          </a:p>
        </p:txBody>
      </p:sp>
      <p:pic>
        <p:nvPicPr>
          <p:cNvPr id="55" name="Google Shape;55;p13"/>
          <p:cNvPicPr preferRelativeResize="0"/>
          <p:nvPr/>
        </p:nvPicPr>
        <p:blipFill>
          <a:blip r:embed="rId3">
            <a:alphaModFix/>
          </a:blip>
          <a:stretch>
            <a:fillRect/>
          </a:stretch>
        </p:blipFill>
        <p:spPr>
          <a:xfrm>
            <a:off x="381000" y="1789724"/>
            <a:ext cx="8020051" cy="3170425"/>
          </a:xfrm>
          <a:prstGeom prst="rect">
            <a:avLst/>
          </a:prstGeom>
          <a:noFill/>
          <a:ln>
            <a:noFill/>
          </a:ln>
        </p:spPr>
      </p:pic>
      <p:pic>
        <p:nvPicPr>
          <p:cNvPr id="56" name="Google Shape;56;p13"/>
          <p:cNvPicPr preferRelativeResize="0"/>
          <p:nvPr/>
        </p:nvPicPr>
        <p:blipFill>
          <a:blip r:embed="rId4">
            <a:alphaModFix/>
          </a:blip>
          <a:stretch>
            <a:fillRect/>
          </a:stretch>
        </p:blipFill>
        <p:spPr>
          <a:xfrm>
            <a:off x="381000" y="1789725"/>
            <a:ext cx="1181100" cy="11811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6" name="Google Shape;16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7" name="Google Shape;167;p22"/>
          <p:cNvPicPr preferRelativeResize="0"/>
          <p:nvPr/>
        </p:nvPicPr>
        <p:blipFill>
          <a:blip r:embed="rId3">
            <a:alphaModFix/>
          </a:blip>
          <a:stretch>
            <a:fillRect/>
          </a:stretch>
        </p:blipFill>
        <p:spPr>
          <a:xfrm>
            <a:off x="0" y="82600"/>
            <a:ext cx="9144003" cy="4978302"/>
          </a:xfrm>
          <a:prstGeom prst="rect">
            <a:avLst/>
          </a:prstGeom>
          <a:noFill/>
          <a:ln>
            <a:noFill/>
          </a:ln>
        </p:spPr>
      </p:pic>
      <p:sp>
        <p:nvSpPr>
          <p:cNvPr id="168" name="Google Shape;168;p22"/>
          <p:cNvSpPr txBox="1"/>
          <p:nvPr/>
        </p:nvSpPr>
        <p:spPr>
          <a:xfrm>
            <a:off x="121650" y="82600"/>
            <a:ext cx="89007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Opinión y Consulta: Padres </a:t>
            </a:r>
            <a:endParaRPr b="1" sz="3000"/>
          </a:p>
        </p:txBody>
      </p:sp>
      <p:sp>
        <p:nvSpPr>
          <p:cNvPr id="169" name="Google Shape;169;p22"/>
          <p:cNvSpPr txBox="1"/>
          <p:nvPr/>
        </p:nvSpPr>
        <p:spPr>
          <a:xfrm>
            <a:off x="2400300" y="3095625"/>
            <a:ext cx="20118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Evalución del docente</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t/>
            </a:r>
            <a:endParaRPr b="1" sz="2000"/>
          </a:p>
        </p:txBody>
      </p:sp>
      <p:sp>
        <p:nvSpPr>
          <p:cNvPr id="170" name="Google Shape;170;p22"/>
          <p:cNvSpPr txBox="1"/>
          <p:nvPr/>
        </p:nvSpPr>
        <p:spPr>
          <a:xfrm>
            <a:off x="133350" y="2981325"/>
            <a:ext cx="18861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Evaluación del dominio del idioma inglés</a:t>
            </a:r>
            <a:endParaRPr b="1" sz="2000"/>
          </a:p>
        </p:txBody>
      </p:sp>
      <p:sp>
        <p:nvSpPr>
          <p:cNvPr id="171" name="Google Shape;171;p22"/>
          <p:cNvSpPr txBox="1"/>
          <p:nvPr/>
        </p:nvSpPr>
        <p:spPr>
          <a:xfrm>
            <a:off x="4695825" y="3095625"/>
            <a:ext cx="2011800" cy="1154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t>Opinion y consulta con los padres</a:t>
            </a:r>
            <a:endParaRPr b="1" sz="2100"/>
          </a:p>
        </p:txBody>
      </p:sp>
      <p:sp>
        <p:nvSpPr>
          <p:cNvPr id="172" name="Google Shape;172;p22"/>
          <p:cNvSpPr txBox="1"/>
          <p:nvPr/>
        </p:nvSpPr>
        <p:spPr>
          <a:xfrm>
            <a:off x="6991350" y="3095625"/>
            <a:ext cx="2011800" cy="1647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Comparación del desempeño estudiantil en habilidades básicas </a:t>
            </a:r>
            <a:endParaRPr b="1" sz="1900"/>
          </a:p>
        </p:txBody>
      </p:sp>
      <p:sp>
        <p:nvSpPr>
          <p:cNvPr id="173" name="Google Shape;173;p22"/>
          <p:cNvSpPr txBox="1"/>
          <p:nvPr/>
        </p:nvSpPr>
        <p:spPr>
          <a:xfrm>
            <a:off x="2305050" y="1219200"/>
            <a:ext cx="68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4" name="Google Shape;174;p22"/>
          <p:cNvSpPr txBox="1"/>
          <p:nvPr/>
        </p:nvSpPr>
        <p:spPr>
          <a:xfrm>
            <a:off x="2231475" y="1152475"/>
            <a:ext cx="6839100" cy="4130100"/>
          </a:xfrm>
          <a:prstGeom prst="rect">
            <a:avLst/>
          </a:prstGeom>
          <a:solidFill>
            <a:schemeClr val="lt1"/>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t/>
            </a:r>
            <a:endParaRPr sz="2100">
              <a:solidFill>
                <a:srgbClr val="202124"/>
              </a:solidFill>
            </a:endParaRPr>
          </a:p>
          <a:p>
            <a:pPr indent="0" lvl="0" marL="0" marR="1079500" rtl="0" algn="l">
              <a:lnSpc>
                <a:spcPct val="114000"/>
              </a:lnSpc>
              <a:spcBef>
                <a:spcPts val="0"/>
              </a:spcBef>
              <a:spcAft>
                <a:spcPts val="0"/>
              </a:spcAft>
              <a:buNone/>
            </a:pPr>
            <a:r>
              <a:t/>
            </a:r>
            <a:endParaRPr sz="1800">
              <a:solidFill>
                <a:schemeClr val="dk1"/>
              </a:solidFill>
              <a:highlight>
                <a:srgbClr val="FFFFFF"/>
              </a:highlight>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 sz="2100">
                <a:solidFill>
                  <a:srgbClr val="202124"/>
                </a:solidFill>
                <a:latin typeface="Times New Roman"/>
                <a:ea typeface="Times New Roman"/>
                <a:cs typeface="Times New Roman"/>
                <a:sym typeface="Times New Roman"/>
              </a:rPr>
              <a:t>Se conecta con las familias de los estudiantes aprendices de inglés para compartir el desempeño del estudiante, hablar sobre metas y abordar las preocupaciones de los padres a través de la consulta con los padres.</a:t>
            </a:r>
            <a:endParaRPr sz="2100">
              <a:solidFill>
                <a:srgbClr val="202124"/>
              </a:solidFill>
              <a:latin typeface="Times New Roman"/>
              <a:ea typeface="Times New Roman"/>
              <a:cs typeface="Times New Roman"/>
              <a:sym typeface="Times New Roman"/>
            </a:endParaRPr>
          </a:p>
          <a:p>
            <a:pPr indent="0" lvl="0" marL="0" marR="1079500" rtl="0" algn="l">
              <a:lnSpc>
                <a:spcPct val="114000"/>
              </a:lnSpc>
              <a:spcBef>
                <a:spcPts val="0"/>
              </a:spcBef>
              <a:spcAft>
                <a:spcPts val="0"/>
              </a:spcAft>
              <a:buNone/>
            </a:pPr>
            <a:r>
              <a:t/>
            </a:r>
            <a:endParaRPr sz="1800">
              <a:solidFill>
                <a:schemeClr val="dk1"/>
              </a:solidFill>
              <a:highlight>
                <a:srgbClr val="FFFFFF"/>
              </a:highlight>
              <a:latin typeface="Times New Roman"/>
              <a:ea typeface="Times New Roman"/>
              <a:cs typeface="Times New Roman"/>
              <a:sym typeface="Times New Roman"/>
            </a:endParaRPr>
          </a:p>
          <a:p>
            <a:pPr indent="0" lvl="0" marL="0" marR="38100" rtl="0" algn="l">
              <a:lnSpc>
                <a:spcPct val="128571"/>
              </a:lnSpc>
              <a:spcBef>
                <a:spcPts val="0"/>
              </a:spcBef>
              <a:spcAft>
                <a:spcPts val="0"/>
              </a:spcAft>
              <a:buNone/>
            </a:pPr>
            <a:r>
              <a:t/>
            </a:r>
            <a:endParaRPr sz="2100">
              <a:solidFill>
                <a:srgbClr val="202124"/>
              </a:solidFill>
            </a:endParaRPr>
          </a:p>
          <a:p>
            <a:pPr indent="0" lvl="0" marL="457200" marR="38100" rtl="0" algn="l">
              <a:lnSpc>
                <a:spcPct val="128571"/>
              </a:lnSpc>
              <a:spcBef>
                <a:spcPts val="0"/>
              </a:spcBef>
              <a:spcAft>
                <a:spcPts val="0"/>
              </a:spcAft>
              <a:buNone/>
            </a:pPr>
            <a:r>
              <a:t/>
            </a:r>
            <a:endParaRPr sz="1800">
              <a:solidFill>
                <a:srgbClr val="202124"/>
              </a:solidFill>
            </a:endParaRPr>
          </a:p>
          <a:p>
            <a:pPr indent="0" lvl="0" marL="457200" marR="38100" rtl="0" algn="l">
              <a:lnSpc>
                <a:spcPct val="128571"/>
              </a:lnSpc>
              <a:spcBef>
                <a:spcPts val="0"/>
              </a:spcBef>
              <a:spcAft>
                <a:spcPts val="0"/>
              </a:spcAft>
              <a:buNone/>
            </a:pPr>
            <a:r>
              <a:t/>
            </a:r>
            <a:endParaRPr sz="1800">
              <a:solidFill>
                <a:srgbClr val="202124"/>
              </a:solidFill>
            </a:endParaRPr>
          </a:p>
          <a:p>
            <a:pPr indent="0" lvl="0" marL="0" rtl="0" algn="l">
              <a:spcBef>
                <a:spcPts val="0"/>
              </a:spcBef>
              <a:spcAft>
                <a:spcPts val="0"/>
              </a:spcAft>
              <a:buNone/>
            </a:pPr>
            <a:r>
              <a:t/>
            </a:r>
            <a:endParaRPr sz="700"/>
          </a:p>
        </p:txBody>
      </p:sp>
      <p:pic>
        <p:nvPicPr>
          <p:cNvPr id="175" name="Google Shape;175;p22"/>
          <p:cNvPicPr preferRelativeResize="0"/>
          <p:nvPr/>
        </p:nvPicPr>
        <p:blipFill>
          <a:blip r:embed="rId4">
            <a:alphaModFix/>
          </a:blip>
          <a:stretch>
            <a:fillRect/>
          </a:stretch>
        </p:blipFill>
        <p:spPr>
          <a:xfrm>
            <a:off x="0" y="1219200"/>
            <a:ext cx="2276700" cy="3656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311700" y="48225"/>
            <a:ext cx="8520600" cy="51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t/>
            </a:r>
            <a:endParaRPr b="1" sz="3220"/>
          </a:p>
        </p:txBody>
      </p:sp>
      <p:sp>
        <p:nvSpPr>
          <p:cNvPr id="181" name="Google Shape;181;p23"/>
          <p:cNvSpPr/>
          <p:nvPr/>
        </p:nvSpPr>
        <p:spPr>
          <a:xfrm>
            <a:off x="2041300" y="626725"/>
            <a:ext cx="5416750" cy="803675"/>
          </a:xfrm>
          <a:prstGeom prst="flowChartOffpageConnector">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74650" lvl="0" marL="457200" rtl="0" algn="ctr">
              <a:spcBef>
                <a:spcPts val="0"/>
              </a:spcBef>
              <a:spcAft>
                <a:spcPts val="0"/>
              </a:spcAft>
              <a:buSzPts val="2300"/>
              <a:buAutoNum type="arabicPeriod"/>
            </a:pPr>
            <a:r>
              <a:rPr lang="en" sz="2300"/>
              <a:t>Identificación de candidatos- Octubre</a:t>
            </a:r>
            <a:endParaRPr sz="2300"/>
          </a:p>
        </p:txBody>
      </p:sp>
      <p:sp>
        <p:nvSpPr>
          <p:cNvPr id="182" name="Google Shape;182;p23"/>
          <p:cNvSpPr/>
          <p:nvPr/>
        </p:nvSpPr>
        <p:spPr>
          <a:xfrm>
            <a:off x="2041300" y="1494700"/>
            <a:ext cx="5416750" cy="803675"/>
          </a:xfrm>
          <a:prstGeom prst="flowChartOffpageConnector">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t>2. </a:t>
            </a:r>
            <a:r>
              <a:rPr lang="en" sz="2300"/>
              <a:t>Revisión de datos con los maestros- Oct-Nov</a:t>
            </a:r>
            <a:endParaRPr sz="2300"/>
          </a:p>
        </p:txBody>
      </p:sp>
      <p:sp>
        <p:nvSpPr>
          <p:cNvPr id="183" name="Google Shape;183;p23"/>
          <p:cNvSpPr/>
          <p:nvPr/>
        </p:nvSpPr>
        <p:spPr>
          <a:xfrm>
            <a:off x="2041300" y="2362675"/>
            <a:ext cx="5416750" cy="803675"/>
          </a:xfrm>
          <a:prstGeom prst="flowChartOffpageConnector">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t>3. </a:t>
            </a:r>
            <a:r>
              <a:rPr lang="en" sz="2300"/>
              <a:t>Consulta y notificación con los padres- Nov</a:t>
            </a:r>
            <a:endParaRPr sz="2300"/>
          </a:p>
        </p:txBody>
      </p:sp>
      <p:sp>
        <p:nvSpPr>
          <p:cNvPr id="184" name="Google Shape;184;p23"/>
          <p:cNvSpPr/>
          <p:nvPr/>
        </p:nvSpPr>
        <p:spPr>
          <a:xfrm>
            <a:off x="2041300" y="4098625"/>
            <a:ext cx="5416750" cy="803675"/>
          </a:xfrm>
          <a:prstGeom prst="flowChartOffpageConnector">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t>5. </a:t>
            </a:r>
            <a:r>
              <a:rPr lang="en" sz="2300"/>
              <a:t>Seguimiento del proceso- Todo el año </a:t>
            </a:r>
            <a:endParaRPr sz="2300"/>
          </a:p>
        </p:txBody>
      </p:sp>
      <p:sp>
        <p:nvSpPr>
          <p:cNvPr id="185" name="Google Shape;185;p23"/>
          <p:cNvSpPr/>
          <p:nvPr/>
        </p:nvSpPr>
        <p:spPr>
          <a:xfrm>
            <a:off x="2041300" y="3230650"/>
            <a:ext cx="5416750" cy="803675"/>
          </a:xfrm>
          <a:prstGeom prst="flowChartOffpageConnector">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4. </a:t>
            </a:r>
            <a:r>
              <a:rPr lang="en" sz="2400"/>
              <a:t>Reclasificación- Nov</a:t>
            </a:r>
            <a:endParaRPr sz="2400"/>
          </a:p>
        </p:txBody>
      </p:sp>
      <p:pic>
        <p:nvPicPr>
          <p:cNvPr id="186" name="Google Shape;186;p23"/>
          <p:cNvPicPr preferRelativeResize="0"/>
          <p:nvPr/>
        </p:nvPicPr>
        <p:blipFill>
          <a:blip r:embed="rId3">
            <a:alphaModFix/>
          </a:blip>
          <a:stretch>
            <a:fillRect/>
          </a:stretch>
        </p:blipFill>
        <p:spPr>
          <a:xfrm>
            <a:off x="421200" y="1009625"/>
            <a:ext cx="1181100" cy="1181100"/>
          </a:xfrm>
          <a:prstGeom prst="rect">
            <a:avLst/>
          </a:prstGeom>
          <a:noFill/>
          <a:ln>
            <a:noFill/>
          </a:ln>
        </p:spPr>
      </p:pic>
      <p:sp>
        <p:nvSpPr>
          <p:cNvPr id="187" name="Google Shape;187;p23"/>
          <p:cNvSpPr txBox="1"/>
          <p:nvPr>
            <p:ph type="title"/>
          </p:nvPr>
        </p:nvSpPr>
        <p:spPr>
          <a:xfrm>
            <a:off x="140800" y="48225"/>
            <a:ext cx="9144000" cy="578400"/>
          </a:xfrm>
          <a:prstGeom prst="rect">
            <a:avLst/>
          </a:prstGeom>
          <a:solidFill>
            <a:srgbClr val="1155CC"/>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000">
                <a:solidFill>
                  <a:schemeClr val="lt1"/>
                </a:solidFill>
              </a:rPr>
              <a:t>Proceso de reclasificación</a:t>
            </a:r>
            <a:endParaRPr sz="30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265500" y="200025"/>
            <a:ext cx="8707200" cy="1235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Apoyo al estudiante después de la reclasificación</a:t>
            </a:r>
            <a:endParaRPr/>
          </a:p>
        </p:txBody>
      </p:sp>
      <p:sp>
        <p:nvSpPr>
          <p:cNvPr id="193" name="Google Shape;193;p24"/>
          <p:cNvSpPr txBox="1"/>
          <p:nvPr>
            <p:ph idx="1" type="subTitle"/>
          </p:nvPr>
        </p:nvSpPr>
        <p:spPr>
          <a:xfrm>
            <a:off x="265500" y="1590675"/>
            <a:ext cx="4220700" cy="31053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lang="en" sz="1800">
                <a:solidFill>
                  <a:srgbClr val="202124"/>
                </a:solidFill>
              </a:rPr>
              <a:t>El distrito</a:t>
            </a:r>
            <a:r>
              <a:rPr lang="en" sz="1800">
                <a:solidFill>
                  <a:srgbClr val="202124"/>
                </a:solidFill>
              </a:rPr>
              <a:t> monitorea el aprovechamiento académico de los estudiantes que han reclasificado (por cuatro años después de reclasificar)  y toma las medidas adecuadas para ayudar a los estudiantes que no están progresando adecuadamente hacia esas metas. </a:t>
            </a:r>
            <a:endParaRPr sz="1800">
              <a:solidFill>
                <a:srgbClr val="202124"/>
              </a:solidFill>
            </a:endParaRPr>
          </a:p>
          <a:p>
            <a:pPr indent="0" lvl="0" marL="0" rtl="0" algn="ctr">
              <a:spcBef>
                <a:spcPts val="0"/>
              </a:spcBef>
              <a:spcAft>
                <a:spcPts val="0"/>
              </a:spcAft>
              <a:buNone/>
            </a:pPr>
            <a:r>
              <a:t/>
            </a:r>
            <a:endParaRPr/>
          </a:p>
        </p:txBody>
      </p:sp>
      <p:pic>
        <p:nvPicPr>
          <p:cNvPr id="194" name="Google Shape;194;p24"/>
          <p:cNvPicPr preferRelativeResize="0"/>
          <p:nvPr/>
        </p:nvPicPr>
        <p:blipFill rotWithShape="1">
          <a:blip r:embed="rId3">
            <a:alphaModFix/>
          </a:blip>
          <a:srcRect b="-4210" l="0" r="0" t="0"/>
          <a:stretch/>
        </p:blipFill>
        <p:spPr>
          <a:xfrm>
            <a:off x="5003075" y="1590675"/>
            <a:ext cx="3837000" cy="2657476"/>
          </a:xfrm>
          <a:prstGeom prst="rect">
            <a:avLst/>
          </a:prstGeom>
          <a:noFill/>
          <a:ln cap="flat" cmpd="sng" w="76200">
            <a:solidFill>
              <a:srgbClr val="FF99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Si tiene un comentario o pregunta, favor de contactar al programa de aprendices de inglés </a:t>
            </a:r>
            <a:endParaRPr/>
          </a:p>
          <a:p>
            <a:pPr indent="0" lvl="0" marL="0" rtl="0" algn="ctr">
              <a:spcBef>
                <a:spcPts val="0"/>
              </a:spcBef>
              <a:spcAft>
                <a:spcPts val="0"/>
              </a:spcAft>
              <a:buClr>
                <a:schemeClr val="dk1"/>
              </a:buClr>
              <a:buSzPct val="39285"/>
              <a:buFont typeface="Arial"/>
              <a:buNone/>
            </a:pPr>
            <a:r>
              <a:rPr lang="en"/>
              <a:t>(714) 972-7601</a:t>
            </a:r>
            <a:endParaRPr/>
          </a:p>
        </p:txBody>
      </p:sp>
      <p:pic>
        <p:nvPicPr>
          <p:cNvPr id="200" name="Google Shape;200;p25"/>
          <p:cNvPicPr preferRelativeResize="0"/>
          <p:nvPr/>
        </p:nvPicPr>
        <p:blipFill>
          <a:blip r:embed="rId3">
            <a:alphaModFix/>
          </a:blip>
          <a:stretch>
            <a:fillRect/>
          </a:stretch>
        </p:blipFill>
        <p:spPr>
          <a:xfrm>
            <a:off x="2162175" y="1840550"/>
            <a:ext cx="4601225" cy="2483800"/>
          </a:xfrm>
          <a:prstGeom prst="rect">
            <a:avLst/>
          </a:prstGeom>
          <a:noFill/>
          <a:ln cap="flat" cmpd="sng" w="28575">
            <a:solidFill>
              <a:srgbClr val="FF99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0" y="170225"/>
            <a:ext cx="9144000" cy="847500"/>
          </a:xfrm>
          <a:prstGeom prst="rect">
            <a:avLst/>
          </a:prstGeom>
          <a:solidFill>
            <a:srgbClr val="1155CC"/>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3000">
                <a:solidFill>
                  <a:schemeClr val="lt1"/>
                </a:solidFill>
              </a:rPr>
              <a:t> </a:t>
            </a:r>
            <a:r>
              <a:rPr lang="en" sz="3000">
                <a:solidFill>
                  <a:schemeClr val="lt1"/>
                </a:solidFill>
              </a:rPr>
              <a:t>Identificación de los aprendices de inglés</a:t>
            </a:r>
            <a:endParaRPr sz="3000">
              <a:solidFill>
                <a:schemeClr val="lt1"/>
              </a:solidFill>
            </a:endParaRPr>
          </a:p>
        </p:txBody>
      </p:sp>
      <p:sp>
        <p:nvSpPr>
          <p:cNvPr id="206" name="Google Shape;206;p26"/>
          <p:cNvSpPr/>
          <p:nvPr/>
        </p:nvSpPr>
        <p:spPr>
          <a:xfrm>
            <a:off x="0" y="1130850"/>
            <a:ext cx="3307500" cy="1082100"/>
          </a:xfrm>
          <a:prstGeom prst="chevron">
            <a:avLst>
              <a:gd fmla="val 50000"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Paso #1</a:t>
            </a:r>
            <a:endParaRPr b="1" sz="1800"/>
          </a:p>
          <a:p>
            <a:pPr indent="0" lvl="0" marL="0" rtl="0" algn="ctr">
              <a:spcBef>
                <a:spcPts val="0"/>
              </a:spcBef>
              <a:spcAft>
                <a:spcPts val="0"/>
              </a:spcAft>
              <a:buNone/>
            </a:pPr>
            <a:r>
              <a:rPr lang="en"/>
              <a:t>Encuesta sobre el idioma del hogar</a:t>
            </a:r>
            <a:endParaRPr/>
          </a:p>
        </p:txBody>
      </p:sp>
      <p:pic>
        <p:nvPicPr>
          <p:cNvPr id="207" name="Google Shape;207;p26"/>
          <p:cNvPicPr preferRelativeResize="0"/>
          <p:nvPr/>
        </p:nvPicPr>
        <p:blipFill>
          <a:blip r:embed="rId3">
            <a:alphaModFix/>
          </a:blip>
          <a:stretch>
            <a:fillRect/>
          </a:stretch>
        </p:blipFill>
        <p:spPr>
          <a:xfrm>
            <a:off x="759375" y="2444537"/>
            <a:ext cx="1183725" cy="1183725"/>
          </a:xfrm>
          <a:prstGeom prst="rect">
            <a:avLst/>
          </a:prstGeom>
          <a:noFill/>
          <a:ln>
            <a:noFill/>
          </a:ln>
        </p:spPr>
      </p:pic>
      <p:sp>
        <p:nvSpPr>
          <p:cNvPr id="208" name="Google Shape;208;p26"/>
          <p:cNvSpPr txBox="1"/>
          <p:nvPr/>
        </p:nvSpPr>
        <p:spPr>
          <a:xfrm>
            <a:off x="1392975" y="4065125"/>
            <a:ext cx="959700" cy="954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hewy"/>
                <a:ea typeface="Chewy"/>
                <a:cs typeface="Chewy"/>
                <a:sym typeface="Chewy"/>
              </a:rPr>
              <a:t>Posible aprendiz de inglés</a:t>
            </a:r>
            <a:endParaRPr>
              <a:latin typeface="Chewy"/>
              <a:ea typeface="Chewy"/>
              <a:cs typeface="Chewy"/>
              <a:sym typeface="Chewy"/>
            </a:endParaRPr>
          </a:p>
          <a:p>
            <a:pPr indent="0" lvl="0" marL="0" rtl="0" algn="l">
              <a:spcBef>
                <a:spcPts val="0"/>
              </a:spcBef>
              <a:spcAft>
                <a:spcPts val="0"/>
              </a:spcAft>
              <a:buNone/>
            </a:pPr>
            <a:r>
              <a:t/>
            </a:r>
            <a:endParaRPr sz="800">
              <a:latin typeface="Chewy"/>
              <a:ea typeface="Chewy"/>
              <a:cs typeface="Chewy"/>
              <a:sym typeface="Chewy"/>
            </a:endParaRPr>
          </a:p>
        </p:txBody>
      </p:sp>
      <p:sp>
        <p:nvSpPr>
          <p:cNvPr id="209" name="Google Shape;209;p26"/>
          <p:cNvSpPr txBox="1"/>
          <p:nvPr/>
        </p:nvSpPr>
        <p:spPr>
          <a:xfrm>
            <a:off x="176125" y="4012250"/>
            <a:ext cx="1033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Chewy"/>
                <a:ea typeface="Chewy"/>
                <a:cs typeface="Chewy"/>
                <a:sym typeface="Chewy"/>
              </a:rPr>
              <a:t>Estudiante con buen dominio del inglés</a:t>
            </a:r>
            <a:endParaRPr sz="1200">
              <a:latin typeface="Chewy"/>
              <a:ea typeface="Chewy"/>
              <a:cs typeface="Chewy"/>
              <a:sym typeface="Chewy"/>
            </a:endParaRPr>
          </a:p>
        </p:txBody>
      </p:sp>
      <p:sp>
        <p:nvSpPr>
          <p:cNvPr id="210" name="Google Shape;210;p26"/>
          <p:cNvSpPr/>
          <p:nvPr/>
        </p:nvSpPr>
        <p:spPr>
          <a:xfrm>
            <a:off x="2876550" y="1130850"/>
            <a:ext cx="3373500" cy="1082100"/>
          </a:xfrm>
          <a:prstGeom prst="chevron">
            <a:avLst>
              <a:gd fmla="val 50000"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t>          </a:t>
            </a:r>
            <a:endParaRPr b="1" sz="1600"/>
          </a:p>
          <a:p>
            <a:pPr indent="0" lvl="0" marL="0" rtl="0" algn="ctr">
              <a:spcBef>
                <a:spcPts val="0"/>
              </a:spcBef>
              <a:spcAft>
                <a:spcPts val="0"/>
              </a:spcAft>
              <a:buNone/>
            </a:pPr>
            <a:r>
              <a:rPr b="1" lang="en" sz="1800"/>
              <a:t>Paso #2</a:t>
            </a:r>
            <a:endParaRPr b="1" sz="1800"/>
          </a:p>
          <a:p>
            <a:pPr indent="0" lvl="0" marL="0" rtl="0" algn="ctr">
              <a:spcBef>
                <a:spcPts val="0"/>
              </a:spcBef>
              <a:spcAft>
                <a:spcPts val="0"/>
              </a:spcAft>
              <a:buNone/>
            </a:pPr>
            <a:r>
              <a:rPr lang="en"/>
              <a:t>Evaluación</a:t>
            </a:r>
            <a:r>
              <a:rPr lang="en"/>
              <a:t> inicial de ELPAC</a:t>
            </a:r>
            <a:endParaRPr/>
          </a:p>
          <a:p>
            <a:pPr indent="0" lvl="0" marL="0" rtl="0" algn="l">
              <a:spcBef>
                <a:spcPts val="0"/>
              </a:spcBef>
              <a:spcAft>
                <a:spcPts val="0"/>
              </a:spcAft>
              <a:buNone/>
            </a:pPr>
            <a:r>
              <a:t/>
            </a:r>
            <a:endParaRPr/>
          </a:p>
        </p:txBody>
      </p:sp>
      <p:sp>
        <p:nvSpPr>
          <p:cNvPr id="211" name="Google Shape;211;p26"/>
          <p:cNvSpPr/>
          <p:nvPr/>
        </p:nvSpPr>
        <p:spPr>
          <a:xfrm>
            <a:off x="5836525" y="1130850"/>
            <a:ext cx="3307500" cy="1082100"/>
          </a:xfrm>
          <a:prstGeom prst="chevron">
            <a:avLst>
              <a:gd fmla="val 50000"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t>         </a:t>
            </a:r>
            <a:r>
              <a:rPr b="1" lang="en" sz="1800"/>
              <a:t>Paso #3</a:t>
            </a:r>
            <a:endParaRPr b="1" sz="1800"/>
          </a:p>
          <a:p>
            <a:pPr indent="0" lvl="0" marL="0" rtl="0" algn="l">
              <a:spcBef>
                <a:spcPts val="0"/>
              </a:spcBef>
              <a:spcAft>
                <a:spcPts val="0"/>
              </a:spcAft>
              <a:buNone/>
            </a:pPr>
            <a:r>
              <a:rPr lang="en"/>
              <a:t>Colocación en programa</a:t>
            </a:r>
            <a:endParaRPr/>
          </a:p>
          <a:p>
            <a:pPr indent="0" lvl="0" marL="0" rtl="0" algn="l">
              <a:spcBef>
                <a:spcPts val="0"/>
              </a:spcBef>
              <a:spcAft>
                <a:spcPts val="0"/>
              </a:spcAft>
              <a:buNone/>
            </a:pPr>
            <a:r>
              <a:rPr lang="en"/>
              <a:t>Programas y servicios para ELs</a:t>
            </a:r>
            <a:endParaRPr/>
          </a:p>
        </p:txBody>
      </p:sp>
      <p:pic>
        <p:nvPicPr>
          <p:cNvPr id="212" name="Google Shape;212;p26"/>
          <p:cNvPicPr preferRelativeResize="0"/>
          <p:nvPr/>
        </p:nvPicPr>
        <p:blipFill>
          <a:blip r:embed="rId4">
            <a:alphaModFix/>
          </a:blip>
          <a:stretch>
            <a:fillRect/>
          </a:stretch>
        </p:blipFill>
        <p:spPr>
          <a:xfrm>
            <a:off x="3438525" y="2571750"/>
            <a:ext cx="1993792" cy="847500"/>
          </a:xfrm>
          <a:prstGeom prst="rect">
            <a:avLst/>
          </a:prstGeom>
          <a:noFill/>
          <a:ln cap="flat" cmpd="sng" w="19050">
            <a:solidFill>
              <a:schemeClr val="dk2"/>
            </a:solidFill>
            <a:prstDash val="solid"/>
            <a:round/>
            <a:headEnd len="sm" w="sm" type="none"/>
            <a:tailEnd len="sm" w="sm" type="none"/>
          </a:ln>
        </p:spPr>
      </p:pic>
      <p:sp>
        <p:nvSpPr>
          <p:cNvPr id="213" name="Google Shape;213;p26"/>
          <p:cNvSpPr txBox="1"/>
          <p:nvPr/>
        </p:nvSpPr>
        <p:spPr>
          <a:xfrm>
            <a:off x="4572000" y="3951950"/>
            <a:ext cx="8859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hewy"/>
                <a:ea typeface="Chewy"/>
                <a:cs typeface="Chewy"/>
                <a:sym typeface="Chewy"/>
              </a:rPr>
              <a:t>Aprendiz de inglés</a:t>
            </a:r>
            <a:endParaRPr>
              <a:latin typeface="Chewy"/>
              <a:ea typeface="Chewy"/>
              <a:cs typeface="Chewy"/>
              <a:sym typeface="Chewy"/>
            </a:endParaRPr>
          </a:p>
          <a:p>
            <a:pPr indent="0" lvl="0" marL="0" rtl="0" algn="l">
              <a:spcBef>
                <a:spcPts val="0"/>
              </a:spcBef>
              <a:spcAft>
                <a:spcPts val="0"/>
              </a:spcAft>
              <a:buNone/>
            </a:pPr>
            <a:r>
              <a:t/>
            </a:r>
            <a:endParaRPr>
              <a:latin typeface="Chewy"/>
              <a:ea typeface="Chewy"/>
              <a:cs typeface="Chewy"/>
              <a:sym typeface="Chewy"/>
            </a:endParaRPr>
          </a:p>
        </p:txBody>
      </p:sp>
      <p:sp>
        <p:nvSpPr>
          <p:cNvPr id="214" name="Google Shape;214;p26"/>
          <p:cNvSpPr txBox="1"/>
          <p:nvPr/>
        </p:nvSpPr>
        <p:spPr>
          <a:xfrm>
            <a:off x="3438525" y="3957800"/>
            <a:ext cx="885900" cy="86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hewy"/>
                <a:ea typeface="Chewy"/>
                <a:cs typeface="Chewy"/>
                <a:sym typeface="Chewy"/>
              </a:rPr>
              <a:t>Fluidez inicial en inglés</a:t>
            </a:r>
            <a:endParaRPr>
              <a:latin typeface="Chewy"/>
              <a:ea typeface="Chewy"/>
              <a:cs typeface="Chewy"/>
              <a:sym typeface="Chewy"/>
            </a:endParaRPr>
          </a:p>
          <a:p>
            <a:pPr indent="0" lvl="0" marL="0" rtl="0" algn="l">
              <a:spcBef>
                <a:spcPts val="0"/>
              </a:spcBef>
              <a:spcAft>
                <a:spcPts val="0"/>
              </a:spcAft>
              <a:buNone/>
            </a:pPr>
            <a:r>
              <a:t/>
            </a:r>
            <a:endParaRPr sz="200"/>
          </a:p>
        </p:txBody>
      </p:sp>
      <p:pic>
        <p:nvPicPr>
          <p:cNvPr id="215" name="Google Shape;215;p26"/>
          <p:cNvPicPr preferRelativeResize="0"/>
          <p:nvPr/>
        </p:nvPicPr>
        <p:blipFill>
          <a:blip r:embed="rId5">
            <a:alphaModFix/>
          </a:blip>
          <a:stretch>
            <a:fillRect/>
          </a:stretch>
        </p:blipFill>
        <p:spPr>
          <a:xfrm>
            <a:off x="6661046" y="2326075"/>
            <a:ext cx="1325400" cy="1325400"/>
          </a:xfrm>
          <a:prstGeom prst="rect">
            <a:avLst/>
          </a:prstGeom>
          <a:noFill/>
          <a:ln>
            <a:noFill/>
          </a:ln>
        </p:spPr>
      </p:pic>
      <p:sp>
        <p:nvSpPr>
          <p:cNvPr id="216" name="Google Shape;216;p26"/>
          <p:cNvSpPr txBox="1"/>
          <p:nvPr/>
        </p:nvSpPr>
        <p:spPr>
          <a:xfrm>
            <a:off x="6172200" y="3651475"/>
            <a:ext cx="2743200" cy="15084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Clr>
                <a:schemeClr val="dk1"/>
              </a:buClr>
              <a:buSzPts val="1100"/>
              <a:buFont typeface="Arial"/>
              <a:buNone/>
            </a:pPr>
            <a:r>
              <a:rPr lang="en">
                <a:solidFill>
                  <a:srgbClr val="202124"/>
                </a:solidFill>
                <a:latin typeface="Chewy"/>
                <a:ea typeface="Chewy"/>
                <a:cs typeface="Chewy"/>
                <a:sym typeface="Chewy"/>
              </a:rPr>
              <a:t>El distrito ofrece servicios y programas para los aprendices de inglés, hasta que sean competentes en inglés y por cuatro años después de reclasificar.</a:t>
            </a:r>
            <a:endParaRPr sz="1600">
              <a:latin typeface="Chewy"/>
              <a:ea typeface="Chewy"/>
              <a:cs typeface="Chewy"/>
              <a:sym typeface="Chewy"/>
            </a:endParaRPr>
          </a:p>
        </p:txBody>
      </p:sp>
      <p:sp>
        <p:nvSpPr>
          <p:cNvPr id="217" name="Google Shape;217;p26"/>
          <p:cNvSpPr/>
          <p:nvPr/>
        </p:nvSpPr>
        <p:spPr>
          <a:xfrm rot="-8100000">
            <a:off x="4241345" y="3566092"/>
            <a:ext cx="425113" cy="408566"/>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p:nvPr/>
        </p:nvSpPr>
        <p:spPr>
          <a:xfrm rot="-8100000">
            <a:off x="1138683" y="3718717"/>
            <a:ext cx="425113" cy="408566"/>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0" y="170225"/>
            <a:ext cx="9144000" cy="847500"/>
          </a:xfrm>
          <a:prstGeom prst="rect">
            <a:avLst/>
          </a:prstGeom>
          <a:solidFill>
            <a:srgbClr val="1155CC"/>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3000">
                <a:solidFill>
                  <a:schemeClr val="lt1"/>
                </a:solidFill>
              </a:rPr>
              <a:t> Identificación de los aprendices de inglés</a:t>
            </a:r>
            <a:endParaRPr sz="3000">
              <a:solidFill>
                <a:schemeClr val="lt1"/>
              </a:solidFill>
            </a:endParaRPr>
          </a:p>
        </p:txBody>
      </p:sp>
      <p:sp>
        <p:nvSpPr>
          <p:cNvPr id="62" name="Google Shape;62;p14"/>
          <p:cNvSpPr/>
          <p:nvPr/>
        </p:nvSpPr>
        <p:spPr>
          <a:xfrm>
            <a:off x="0" y="1130850"/>
            <a:ext cx="3307500" cy="1082100"/>
          </a:xfrm>
          <a:prstGeom prst="chevron">
            <a:avLst>
              <a:gd fmla="val 50000"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Paso #1</a:t>
            </a:r>
            <a:endParaRPr b="1" sz="1800"/>
          </a:p>
          <a:p>
            <a:pPr indent="0" lvl="0" marL="0" rtl="0" algn="ctr">
              <a:spcBef>
                <a:spcPts val="0"/>
              </a:spcBef>
              <a:spcAft>
                <a:spcPts val="0"/>
              </a:spcAft>
              <a:buNone/>
            </a:pPr>
            <a:r>
              <a:rPr lang="en"/>
              <a:t>Encuesta sobre el idioma del hogar</a:t>
            </a:r>
            <a:endParaRPr/>
          </a:p>
        </p:txBody>
      </p:sp>
      <p:sp>
        <p:nvSpPr>
          <p:cNvPr id="63" name="Google Shape;63;p14"/>
          <p:cNvSpPr/>
          <p:nvPr/>
        </p:nvSpPr>
        <p:spPr>
          <a:xfrm>
            <a:off x="2876550" y="1130850"/>
            <a:ext cx="3373500" cy="1082100"/>
          </a:xfrm>
          <a:prstGeom prst="chevron">
            <a:avLst>
              <a:gd fmla="val 50000"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t>          </a:t>
            </a:r>
            <a:endParaRPr b="1" sz="1600"/>
          </a:p>
          <a:p>
            <a:pPr indent="0" lvl="0" marL="0" rtl="0" algn="ctr">
              <a:spcBef>
                <a:spcPts val="0"/>
              </a:spcBef>
              <a:spcAft>
                <a:spcPts val="0"/>
              </a:spcAft>
              <a:buNone/>
            </a:pPr>
            <a:r>
              <a:rPr b="1" lang="en" sz="1800"/>
              <a:t>Paso #2</a:t>
            </a:r>
            <a:endParaRPr b="1" sz="1800"/>
          </a:p>
          <a:p>
            <a:pPr indent="0" lvl="0" marL="0" rtl="0" algn="ctr">
              <a:spcBef>
                <a:spcPts val="0"/>
              </a:spcBef>
              <a:spcAft>
                <a:spcPts val="0"/>
              </a:spcAft>
              <a:buNone/>
            </a:pPr>
            <a:r>
              <a:rPr lang="en"/>
              <a:t>Evaluación de inicial </a:t>
            </a:r>
            <a:r>
              <a:rPr i="1" lang="en"/>
              <a:t>ELPAC</a:t>
            </a:r>
            <a:endParaRPr i="1"/>
          </a:p>
          <a:p>
            <a:pPr indent="0" lvl="0" marL="0" rtl="0" algn="ctr">
              <a:spcBef>
                <a:spcPts val="0"/>
              </a:spcBef>
              <a:spcAft>
                <a:spcPts val="0"/>
              </a:spcAft>
              <a:buNone/>
            </a:pPr>
            <a:r>
              <a:t/>
            </a:r>
            <a:endParaRPr i="1"/>
          </a:p>
          <a:p>
            <a:pPr indent="0" lvl="0" marL="0" rtl="0" algn="l">
              <a:spcBef>
                <a:spcPts val="0"/>
              </a:spcBef>
              <a:spcAft>
                <a:spcPts val="0"/>
              </a:spcAft>
              <a:buNone/>
            </a:pPr>
            <a:r>
              <a:t/>
            </a:r>
            <a:endParaRPr/>
          </a:p>
        </p:txBody>
      </p:sp>
      <p:sp>
        <p:nvSpPr>
          <p:cNvPr id="64" name="Google Shape;64;p14"/>
          <p:cNvSpPr/>
          <p:nvPr/>
        </p:nvSpPr>
        <p:spPr>
          <a:xfrm>
            <a:off x="5836525" y="1130850"/>
            <a:ext cx="3307500" cy="1082100"/>
          </a:xfrm>
          <a:prstGeom prst="chevron">
            <a:avLst>
              <a:gd fmla="val 50000"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t>         Paso #3</a:t>
            </a:r>
            <a:endParaRPr b="1" sz="1800"/>
          </a:p>
          <a:p>
            <a:pPr indent="0" lvl="0" marL="0" rtl="0" algn="l">
              <a:spcBef>
                <a:spcPts val="0"/>
              </a:spcBef>
              <a:spcAft>
                <a:spcPts val="0"/>
              </a:spcAft>
              <a:buNone/>
            </a:pPr>
            <a:r>
              <a:rPr lang="en"/>
              <a:t>Colocación en programa</a:t>
            </a:r>
            <a:endParaRPr/>
          </a:p>
          <a:p>
            <a:pPr indent="0" lvl="0" marL="0" rtl="0" algn="ctr">
              <a:spcBef>
                <a:spcPts val="0"/>
              </a:spcBef>
              <a:spcAft>
                <a:spcPts val="0"/>
              </a:spcAft>
              <a:buNone/>
            </a:pPr>
            <a:r>
              <a:rPr lang="en"/>
              <a:t>• </a:t>
            </a:r>
            <a:r>
              <a:rPr lang="en"/>
              <a:t>Programas y servicios para </a:t>
            </a:r>
            <a:r>
              <a:rPr i="1" lang="en"/>
              <a:t>ELs</a:t>
            </a:r>
            <a:endParaRPr i="1"/>
          </a:p>
        </p:txBody>
      </p:sp>
      <p:pic>
        <p:nvPicPr>
          <p:cNvPr id="65" name="Google Shape;65;p14"/>
          <p:cNvPicPr preferRelativeResize="0"/>
          <p:nvPr/>
        </p:nvPicPr>
        <p:blipFill>
          <a:blip r:embed="rId3">
            <a:alphaModFix/>
          </a:blip>
          <a:stretch>
            <a:fillRect/>
          </a:stretch>
        </p:blipFill>
        <p:spPr>
          <a:xfrm>
            <a:off x="2971800" y="2384400"/>
            <a:ext cx="2705018" cy="2625750"/>
          </a:xfrm>
          <a:prstGeom prst="rect">
            <a:avLst/>
          </a:prstGeom>
          <a:noFill/>
          <a:ln>
            <a:noFill/>
          </a:ln>
        </p:spPr>
      </p:pic>
      <p:pic>
        <p:nvPicPr>
          <p:cNvPr id="66" name="Google Shape;66;p14"/>
          <p:cNvPicPr preferRelativeResize="0"/>
          <p:nvPr/>
        </p:nvPicPr>
        <p:blipFill>
          <a:blip r:embed="rId4">
            <a:alphaModFix/>
          </a:blip>
          <a:stretch>
            <a:fillRect/>
          </a:stretch>
        </p:blipFill>
        <p:spPr>
          <a:xfrm>
            <a:off x="219075" y="2326075"/>
            <a:ext cx="2384515" cy="2625750"/>
          </a:xfrm>
          <a:prstGeom prst="rect">
            <a:avLst/>
          </a:prstGeom>
          <a:noFill/>
          <a:ln>
            <a:noFill/>
          </a:ln>
        </p:spPr>
      </p:pic>
      <p:pic>
        <p:nvPicPr>
          <p:cNvPr id="67" name="Google Shape;67;p14"/>
          <p:cNvPicPr preferRelativeResize="0"/>
          <p:nvPr/>
        </p:nvPicPr>
        <p:blipFill>
          <a:blip r:embed="rId5">
            <a:alphaModFix/>
          </a:blip>
          <a:stretch>
            <a:fillRect/>
          </a:stretch>
        </p:blipFill>
        <p:spPr>
          <a:xfrm>
            <a:off x="6087368" y="2326075"/>
            <a:ext cx="2653683" cy="2625750"/>
          </a:xfrm>
          <a:prstGeom prst="rect">
            <a:avLst/>
          </a:prstGeom>
          <a:noFill/>
          <a:ln>
            <a:noFill/>
          </a:ln>
        </p:spPr>
      </p:pic>
      <p:sp>
        <p:nvSpPr>
          <p:cNvPr id="68" name="Google Shape;68;p14"/>
          <p:cNvSpPr txBox="1"/>
          <p:nvPr/>
        </p:nvSpPr>
        <p:spPr>
          <a:xfrm rot="-1448314">
            <a:off x="7622979" y="2508186"/>
            <a:ext cx="1318271" cy="58079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CC0000"/>
                </a:solidFill>
                <a:latin typeface="Impact"/>
                <a:ea typeface="Impact"/>
                <a:cs typeface="Impact"/>
                <a:sym typeface="Impact"/>
              </a:rPr>
              <a:t>15,582 ELs</a:t>
            </a:r>
            <a:endParaRPr b="1" sz="2100">
              <a:solidFill>
                <a:srgbClr val="CC0000"/>
              </a:solidFill>
              <a:latin typeface="Impact"/>
              <a:ea typeface="Impact"/>
              <a:cs typeface="Impact"/>
              <a:sym typeface="Impac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4709275" y="214275"/>
            <a:ext cx="4278000" cy="83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180"/>
              <a:t>Programas &amp; Servicios para los EL </a:t>
            </a:r>
            <a:endParaRPr sz="3180"/>
          </a:p>
        </p:txBody>
      </p:sp>
      <p:sp>
        <p:nvSpPr>
          <p:cNvPr id="74" name="Google Shape;74;p15"/>
          <p:cNvSpPr txBox="1"/>
          <p:nvPr>
            <p:ph idx="2" type="body"/>
          </p:nvPr>
        </p:nvSpPr>
        <p:spPr>
          <a:xfrm>
            <a:off x="4709275" y="1045875"/>
            <a:ext cx="4468200" cy="3684000"/>
          </a:xfrm>
          <a:prstGeom prst="rect">
            <a:avLst/>
          </a:prstGeom>
        </p:spPr>
        <p:txBody>
          <a:bodyPr anchorCtr="0" anchor="ctr" bIns="91425" lIns="91425" spcFirstLastPara="1" rIns="91425" wrap="square" tIns="91425">
            <a:noAutofit/>
          </a:bodyPr>
          <a:lstStyle/>
          <a:p>
            <a:pPr indent="0" lvl="0" marL="0" marR="279400" rtl="0" algn="l">
              <a:lnSpc>
                <a:spcPct val="114000"/>
              </a:lnSpc>
              <a:spcBef>
                <a:spcPts val="0"/>
              </a:spcBef>
              <a:spcAft>
                <a:spcPts val="0"/>
              </a:spcAft>
              <a:buClr>
                <a:schemeClr val="dk1"/>
              </a:buClr>
              <a:buSzPts val="1100"/>
              <a:buFont typeface="Arial"/>
              <a:buNone/>
            </a:pPr>
            <a:r>
              <a:rPr lang="en" sz="1808">
                <a:solidFill>
                  <a:schemeClr val="dk1"/>
                </a:solidFill>
              </a:rPr>
              <a:t>En todos los grados y niveles de competencia lingüística, apoyamos a los aprendices de inglés a tener </a:t>
            </a:r>
            <a:r>
              <a:rPr b="1" lang="en" sz="1808">
                <a:solidFill>
                  <a:srgbClr val="0000FF"/>
                </a:solidFill>
              </a:rPr>
              <a:t>acceso a la instrucción</a:t>
            </a:r>
            <a:r>
              <a:rPr lang="en" sz="1808">
                <a:solidFill>
                  <a:schemeClr val="dk1"/>
                </a:solidFill>
              </a:rPr>
              <a:t> de alta calidad en todas las materias a la vez que apoyamos el </a:t>
            </a:r>
            <a:r>
              <a:rPr b="1" lang="en" sz="1808">
                <a:solidFill>
                  <a:srgbClr val="CC0000"/>
                </a:solidFill>
              </a:rPr>
              <a:t>desarrollo su dominio del idioma inglés</a:t>
            </a:r>
            <a:r>
              <a:rPr lang="en" sz="1808">
                <a:solidFill>
                  <a:schemeClr val="dk1"/>
                </a:solidFill>
              </a:rPr>
              <a:t>.</a:t>
            </a:r>
            <a:endParaRPr sz="1808">
              <a:solidFill>
                <a:schemeClr val="dk1"/>
              </a:solidFill>
            </a:endParaRPr>
          </a:p>
          <a:p>
            <a:pPr indent="0" lvl="0" marL="0" marR="279400" rtl="0" algn="l">
              <a:lnSpc>
                <a:spcPct val="114000"/>
              </a:lnSpc>
              <a:spcBef>
                <a:spcPts val="0"/>
              </a:spcBef>
              <a:spcAft>
                <a:spcPts val="0"/>
              </a:spcAft>
              <a:buNone/>
            </a:pPr>
            <a:r>
              <a:t/>
            </a:r>
            <a:endParaRPr sz="1808">
              <a:solidFill>
                <a:schemeClr val="dk1"/>
              </a:solidFill>
            </a:endParaRPr>
          </a:p>
          <a:p>
            <a:pPr indent="0" lvl="0" marL="0" marR="279400" rtl="0" algn="l">
              <a:lnSpc>
                <a:spcPct val="114000"/>
              </a:lnSpc>
              <a:spcBef>
                <a:spcPts val="0"/>
              </a:spcBef>
              <a:spcAft>
                <a:spcPts val="0"/>
              </a:spcAft>
              <a:buNone/>
            </a:pPr>
            <a:r>
              <a:rPr lang="en" sz="1808">
                <a:solidFill>
                  <a:schemeClr val="dk1"/>
                </a:solidFill>
              </a:rPr>
              <a:t>Programas de Idioma:</a:t>
            </a:r>
            <a:endParaRPr sz="1808">
              <a:solidFill>
                <a:schemeClr val="dk1"/>
              </a:solidFill>
            </a:endParaRPr>
          </a:p>
          <a:p>
            <a:pPr indent="-343415" lvl="0" marL="457200" marR="279400" rtl="0" algn="l">
              <a:lnSpc>
                <a:spcPct val="114000"/>
              </a:lnSpc>
              <a:spcBef>
                <a:spcPts val="0"/>
              </a:spcBef>
              <a:spcAft>
                <a:spcPts val="0"/>
              </a:spcAft>
              <a:buClr>
                <a:schemeClr val="dk1"/>
              </a:buClr>
              <a:buSzPts val="1808"/>
              <a:buChar char="-"/>
            </a:pPr>
            <a:r>
              <a:rPr lang="en" sz="1808">
                <a:solidFill>
                  <a:schemeClr val="dk1"/>
                </a:solidFill>
              </a:rPr>
              <a:t>Programa Dual  (inglés-español)</a:t>
            </a:r>
            <a:endParaRPr sz="1808">
              <a:solidFill>
                <a:schemeClr val="dk1"/>
              </a:solidFill>
            </a:endParaRPr>
          </a:p>
          <a:p>
            <a:pPr indent="-343415" lvl="0" marL="457200" marR="279400" rtl="0" algn="l">
              <a:lnSpc>
                <a:spcPct val="114000"/>
              </a:lnSpc>
              <a:spcBef>
                <a:spcPts val="0"/>
              </a:spcBef>
              <a:spcAft>
                <a:spcPts val="0"/>
              </a:spcAft>
              <a:buClr>
                <a:schemeClr val="dk1"/>
              </a:buClr>
              <a:buSzPts val="1808"/>
              <a:buChar char="-"/>
            </a:pPr>
            <a:r>
              <a:rPr lang="en" sz="1808">
                <a:solidFill>
                  <a:schemeClr val="dk1"/>
                </a:solidFill>
              </a:rPr>
              <a:t>Programa de Inmersión (inglés)</a:t>
            </a:r>
            <a:endParaRPr sz="1808">
              <a:solidFill>
                <a:schemeClr val="dk1"/>
              </a:solidFill>
            </a:endParaRPr>
          </a:p>
          <a:p>
            <a:pPr indent="0" lvl="0" marL="0" rtl="0" algn="l">
              <a:spcBef>
                <a:spcPts val="0"/>
              </a:spcBef>
              <a:spcAft>
                <a:spcPts val="1200"/>
              </a:spcAft>
              <a:buNone/>
            </a:pPr>
            <a:r>
              <a:t/>
            </a:r>
            <a:endParaRPr/>
          </a:p>
        </p:txBody>
      </p:sp>
      <p:pic>
        <p:nvPicPr>
          <p:cNvPr id="75" name="Google Shape;75;p15"/>
          <p:cNvPicPr preferRelativeResize="0"/>
          <p:nvPr/>
        </p:nvPicPr>
        <p:blipFill rotWithShape="1">
          <a:blip r:embed="rId3">
            <a:alphaModFix/>
          </a:blip>
          <a:srcRect b="0" l="11542" r="8078" t="0"/>
          <a:stretch/>
        </p:blipFill>
        <p:spPr>
          <a:xfrm>
            <a:off x="208875" y="941525"/>
            <a:ext cx="4192896" cy="3477648"/>
          </a:xfrm>
          <a:prstGeom prst="rect">
            <a:avLst/>
          </a:prstGeom>
          <a:noFill/>
          <a:ln cap="flat" cmpd="sng" w="114300">
            <a:solidFill>
              <a:srgbClr val="E69138"/>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265500" y="200025"/>
            <a:ext cx="8707200" cy="1235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Supervisión del aprovechamiento de los</a:t>
            </a:r>
            <a:r>
              <a:rPr lang="en"/>
              <a:t> aprendices de inglés </a:t>
            </a:r>
            <a:endParaRPr/>
          </a:p>
        </p:txBody>
      </p:sp>
      <p:sp>
        <p:nvSpPr>
          <p:cNvPr id="81" name="Google Shape;81;p16"/>
          <p:cNvSpPr txBox="1"/>
          <p:nvPr>
            <p:ph idx="1" type="subTitle"/>
          </p:nvPr>
        </p:nvSpPr>
        <p:spPr>
          <a:xfrm>
            <a:off x="196325" y="1601950"/>
            <a:ext cx="4320300" cy="33060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sz="1400">
                <a:solidFill>
                  <a:srgbClr val="202124"/>
                </a:solidFill>
              </a:rPr>
              <a:t>El Distrito Escolar:</a:t>
            </a:r>
            <a:endParaRPr sz="1400">
              <a:solidFill>
                <a:srgbClr val="202124"/>
              </a:solidFill>
            </a:endParaRPr>
          </a:p>
          <a:p>
            <a:pPr indent="-317500" lvl="0" marL="457200" marR="38100" rtl="0" algn="l">
              <a:lnSpc>
                <a:spcPct val="128571"/>
              </a:lnSpc>
              <a:spcBef>
                <a:spcPts val="0"/>
              </a:spcBef>
              <a:spcAft>
                <a:spcPts val="0"/>
              </a:spcAft>
              <a:buClr>
                <a:srgbClr val="202124"/>
              </a:buClr>
              <a:buSzPts val="1400"/>
              <a:buChar char="●"/>
            </a:pPr>
            <a:r>
              <a:rPr lang="en" sz="1400">
                <a:solidFill>
                  <a:srgbClr val="202124"/>
                </a:solidFill>
              </a:rPr>
              <a:t>monitorea el progreso de los aprendices de inglés tanto en </a:t>
            </a:r>
            <a:r>
              <a:rPr lang="en" sz="1400">
                <a:solidFill>
                  <a:srgbClr val="202124"/>
                </a:solidFill>
              </a:rPr>
              <a:t>aprovechamiento académico para asegurar que los estudiantes tengan acceso al currículo y desarrollan </a:t>
            </a:r>
            <a:r>
              <a:rPr lang="en" sz="1400">
                <a:solidFill>
                  <a:srgbClr val="202124"/>
                </a:solidFill>
              </a:rPr>
              <a:t>el dominio del idioma inglés</a:t>
            </a:r>
            <a:endParaRPr sz="1400">
              <a:solidFill>
                <a:srgbClr val="202124"/>
              </a:solidFill>
            </a:endParaRPr>
          </a:p>
          <a:p>
            <a:pPr indent="-317500" lvl="0" marL="457200" marR="38100" rtl="0" algn="l">
              <a:lnSpc>
                <a:spcPct val="128571"/>
              </a:lnSpc>
              <a:spcBef>
                <a:spcPts val="0"/>
              </a:spcBef>
              <a:spcAft>
                <a:spcPts val="0"/>
              </a:spcAft>
              <a:buClr>
                <a:srgbClr val="202124"/>
              </a:buClr>
              <a:buSzPts val="1400"/>
              <a:buChar char="●"/>
            </a:pPr>
            <a:r>
              <a:rPr lang="en" sz="1400">
                <a:solidFill>
                  <a:srgbClr val="202124"/>
                </a:solidFill>
              </a:rPr>
              <a:t>Monitorea las intervenciones para remediar cualquier déficit académico</a:t>
            </a:r>
            <a:endParaRPr sz="1400">
              <a:solidFill>
                <a:srgbClr val="202124"/>
              </a:solidFill>
            </a:endParaRPr>
          </a:p>
          <a:p>
            <a:pPr indent="0" lvl="0" marL="0" marR="38100" rtl="0" algn="l">
              <a:lnSpc>
                <a:spcPct val="128571"/>
              </a:lnSpc>
              <a:spcBef>
                <a:spcPts val="0"/>
              </a:spcBef>
              <a:spcAft>
                <a:spcPts val="0"/>
              </a:spcAft>
              <a:buNone/>
            </a:pPr>
            <a:r>
              <a:rPr lang="en" sz="1400">
                <a:solidFill>
                  <a:srgbClr val="202124"/>
                </a:solidFill>
              </a:rPr>
              <a:t>Las Escuelas:</a:t>
            </a:r>
            <a:endParaRPr sz="1400">
              <a:solidFill>
                <a:srgbClr val="202124"/>
              </a:solidFill>
            </a:endParaRPr>
          </a:p>
          <a:p>
            <a:pPr indent="-317500" lvl="0" marL="457200" marR="38100" rtl="0" algn="l">
              <a:lnSpc>
                <a:spcPct val="128571"/>
              </a:lnSpc>
              <a:spcBef>
                <a:spcPts val="0"/>
              </a:spcBef>
              <a:spcAft>
                <a:spcPts val="0"/>
              </a:spcAft>
              <a:buClr>
                <a:srgbClr val="202124"/>
              </a:buClr>
              <a:buSzPts val="1400"/>
              <a:buChar char="●"/>
            </a:pPr>
            <a:r>
              <a:rPr lang="en" sz="1400">
                <a:solidFill>
                  <a:srgbClr val="202124"/>
                </a:solidFill>
              </a:rPr>
              <a:t>Tambien monitorean y toman las medidas adecuadas para ayudar a los estudiantes que no están progresando adecuadamente</a:t>
            </a:r>
            <a:endParaRPr/>
          </a:p>
        </p:txBody>
      </p:sp>
      <p:pic>
        <p:nvPicPr>
          <p:cNvPr id="82" name="Google Shape;82;p16"/>
          <p:cNvPicPr preferRelativeResize="0"/>
          <p:nvPr/>
        </p:nvPicPr>
        <p:blipFill>
          <a:blip r:embed="rId3">
            <a:alphaModFix/>
          </a:blip>
          <a:stretch>
            <a:fillRect/>
          </a:stretch>
        </p:blipFill>
        <p:spPr>
          <a:xfrm>
            <a:off x="4972050" y="1523613"/>
            <a:ext cx="3867145" cy="2581525"/>
          </a:xfrm>
          <a:prstGeom prst="rect">
            <a:avLst/>
          </a:prstGeom>
          <a:noFill/>
          <a:ln cap="flat" cmpd="sng" w="76200">
            <a:solidFill>
              <a:srgbClr val="FF99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209550"/>
            <a:ext cx="8520600" cy="80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t/>
            </a:r>
            <a:endParaRPr b="1" sz="2720"/>
          </a:p>
        </p:txBody>
      </p:sp>
      <p:sp>
        <p:nvSpPr>
          <p:cNvPr id="88" name="Google Shape;88;p17"/>
          <p:cNvSpPr txBox="1"/>
          <p:nvPr>
            <p:ph idx="1" type="body"/>
          </p:nvPr>
        </p:nvSpPr>
        <p:spPr>
          <a:xfrm>
            <a:off x="32550" y="4088875"/>
            <a:ext cx="9078900" cy="808200"/>
          </a:xfrm>
          <a:prstGeom prst="rect">
            <a:avLst/>
          </a:prstGeom>
        </p:spPr>
        <p:txBody>
          <a:bodyPr anchorCtr="0" anchor="t" bIns="91425" lIns="91425" spcFirstLastPara="1" rIns="91425" wrap="square" tIns="91425">
            <a:normAutofit fontScale="92500"/>
          </a:bodyPr>
          <a:lstStyle/>
          <a:p>
            <a:pPr indent="0" lvl="0" marL="0" marR="38100" rtl="0" algn="l">
              <a:lnSpc>
                <a:spcPct val="128571"/>
              </a:lnSpc>
              <a:spcBef>
                <a:spcPts val="0"/>
              </a:spcBef>
              <a:spcAft>
                <a:spcPts val="0"/>
              </a:spcAft>
              <a:buClr>
                <a:schemeClr val="dk1"/>
              </a:buClr>
              <a:buSzPct val="57894"/>
              <a:buFont typeface="Arial"/>
              <a:buNone/>
            </a:pPr>
            <a:r>
              <a:rPr b="1" lang="en" sz="1900">
                <a:solidFill>
                  <a:srgbClr val="202124"/>
                </a:solidFill>
              </a:rPr>
              <a:t>          A</a:t>
            </a:r>
            <a:r>
              <a:rPr b="1" lang="en" sz="1900">
                <a:solidFill>
                  <a:srgbClr val="202124"/>
                </a:solidFill>
              </a:rPr>
              <a:t>prendiz de inglés (</a:t>
            </a:r>
            <a:r>
              <a:rPr b="1" i="1" lang="en" sz="1900">
                <a:solidFill>
                  <a:srgbClr val="202124"/>
                </a:solidFill>
              </a:rPr>
              <a:t>EL</a:t>
            </a:r>
            <a:r>
              <a:rPr b="1" lang="en" sz="1900">
                <a:solidFill>
                  <a:srgbClr val="202124"/>
                </a:solidFill>
              </a:rPr>
              <a:t>)                                Dominio del idioma inglés (</a:t>
            </a:r>
            <a:r>
              <a:rPr b="1" i="1" lang="en" sz="1900">
                <a:solidFill>
                  <a:srgbClr val="202124"/>
                </a:solidFill>
              </a:rPr>
              <a:t>RFEP</a:t>
            </a:r>
            <a:r>
              <a:rPr b="1" lang="en" sz="1900">
                <a:solidFill>
                  <a:srgbClr val="202124"/>
                </a:solidFill>
              </a:rPr>
              <a:t>).</a:t>
            </a:r>
            <a:endParaRPr b="1" sz="2400"/>
          </a:p>
        </p:txBody>
      </p:sp>
      <p:pic>
        <p:nvPicPr>
          <p:cNvPr id="89" name="Google Shape;89;p17"/>
          <p:cNvPicPr preferRelativeResize="0"/>
          <p:nvPr/>
        </p:nvPicPr>
        <p:blipFill>
          <a:blip r:embed="rId3">
            <a:alphaModFix/>
          </a:blip>
          <a:stretch>
            <a:fillRect/>
          </a:stretch>
        </p:blipFill>
        <p:spPr>
          <a:xfrm>
            <a:off x="261700" y="1609988"/>
            <a:ext cx="3579776" cy="2387676"/>
          </a:xfrm>
          <a:prstGeom prst="rect">
            <a:avLst/>
          </a:prstGeom>
          <a:noFill/>
          <a:ln cap="flat" cmpd="sng" w="76200">
            <a:solidFill>
              <a:srgbClr val="E69138"/>
            </a:solidFill>
            <a:prstDash val="solid"/>
            <a:round/>
            <a:headEnd len="sm" w="sm" type="none"/>
            <a:tailEnd len="sm" w="sm" type="none"/>
          </a:ln>
        </p:spPr>
      </p:pic>
      <p:sp>
        <p:nvSpPr>
          <p:cNvPr id="90" name="Google Shape;90;p17"/>
          <p:cNvSpPr/>
          <p:nvPr/>
        </p:nvSpPr>
        <p:spPr>
          <a:xfrm>
            <a:off x="4184550" y="2496775"/>
            <a:ext cx="774900" cy="6141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7"/>
          <p:cNvPicPr preferRelativeResize="0"/>
          <p:nvPr/>
        </p:nvPicPr>
        <p:blipFill>
          <a:blip r:embed="rId4">
            <a:alphaModFix/>
          </a:blip>
          <a:stretch>
            <a:fillRect/>
          </a:stretch>
        </p:blipFill>
        <p:spPr>
          <a:xfrm>
            <a:off x="5218987" y="1558225"/>
            <a:ext cx="3664614" cy="2439450"/>
          </a:xfrm>
          <a:prstGeom prst="rect">
            <a:avLst/>
          </a:prstGeom>
          <a:noFill/>
          <a:ln cap="flat" cmpd="sng" w="76200">
            <a:solidFill>
              <a:srgbClr val="E69138"/>
            </a:solidFill>
            <a:prstDash val="solid"/>
            <a:round/>
            <a:headEnd len="sm" w="sm" type="none"/>
            <a:tailEnd len="sm" w="sm" type="none"/>
          </a:ln>
        </p:spPr>
      </p:pic>
      <p:sp>
        <p:nvSpPr>
          <p:cNvPr id="92" name="Google Shape;92;p17"/>
          <p:cNvSpPr txBox="1"/>
          <p:nvPr>
            <p:ph type="title"/>
          </p:nvPr>
        </p:nvSpPr>
        <p:spPr>
          <a:xfrm>
            <a:off x="175125" y="209550"/>
            <a:ext cx="9144000" cy="847500"/>
          </a:xfrm>
          <a:prstGeom prst="rect">
            <a:avLst/>
          </a:prstGeom>
          <a:solidFill>
            <a:srgbClr val="1155CC"/>
          </a:solidFill>
        </p:spPr>
        <p:txBody>
          <a:bodyPr anchorCtr="0" anchor="t" bIns="91425" lIns="91425" spcFirstLastPara="1" rIns="91425" wrap="square" tIns="91425">
            <a:normAutofit/>
          </a:bodyPr>
          <a:lstStyle/>
          <a:p>
            <a:pPr indent="0" lvl="0" marL="0" rtl="0" algn="ctr">
              <a:spcBef>
                <a:spcPts val="0"/>
              </a:spcBef>
              <a:spcAft>
                <a:spcPts val="0"/>
              </a:spcAft>
              <a:buNone/>
            </a:pPr>
            <a:r>
              <a:rPr lang="en" sz="3000">
                <a:solidFill>
                  <a:schemeClr val="lt1"/>
                </a:solidFill>
              </a:rPr>
              <a:t>¿Qué es la reclasificación?</a:t>
            </a:r>
            <a:endParaRPr sz="30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8" name="Google Shape;9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9" name="Google Shape;99;p18"/>
          <p:cNvPicPr preferRelativeResize="0"/>
          <p:nvPr/>
        </p:nvPicPr>
        <p:blipFill>
          <a:blip r:embed="rId3">
            <a:alphaModFix/>
          </a:blip>
          <a:stretch>
            <a:fillRect/>
          </a:stretch>
        </p:blipFill>
        <p:spPr>
          <a:xfrm>
            <a:off x="0" y="82600"/>
            <a:ext cx="9144003" cy="4978302"/>
          </a:xfrm>
          <a:prstGeom prst="rect">
            <a:avLst/>
          </a:prstGeom>
          <a:noFill/>
          <a:ln>
            <a:noFill/>
          </a:ln>
        </p:spPr>
      </p:pic>
      <p:sp>
        <p:nvSpPr>
          <p:cNvPr id="100" name="Google Shape;100;p18"/>
          <p:cNvSpPr txBox="1"/>
          <p:nvPr/>
        </p:nvSpPr>
        <p:spPr>
          <a:xfrm>
            <a:off x="60800" y="97275"/>
            <a:ext cx="8900700" cy="1108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Criterios considerados para la reclasificación- Departamento de Educación de California</a:t>
            </a:r>
            <a:endParaRPr b="1" sz="3000"/>
          </a:p>
        </p:txBody>
      </p:sp>
      <p:sp>
        <p:nvSpPr>
          <p:cNvPr id="101" name="Google Shape;101;p18"/>
          <p:cNvSpPr txBox="1"/>
          <p:nvPr/>
        </p:nvSpPr>
        <p:spPr>
          <a:xfrm>
            <a:off x="2400300" y="3095625"/>
            <a:ext cx="20118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Evaluación del docente</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t/>
            </a:r>
            <a:endParaRPr b="1" sz="2000"/>
          </a:p>
        </p:txBody>
      </p:sp>
      <p:sp>
        <p:nvSpPr>
          <p:cNvPr id="102" name="Google Shape;102;p18"/>
          <p:cNvSpPr txBox="1"/>
          <p:nvPr/>
        </p:nvSpPr>
        <p:spPr>
          <a:xfrm>
            <a:off x="133350" y="2981325"/>
            <a:ext cx="18861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Evaluación del dominio del idioma inglés</a:t>
            </a:r>
            <a:endParaRPr b="1" sz="2000"/>
          </a:p>
        </p:txBody>
      </p:sp>
      <p:sp>
        <p:nvSpPr>
          <p:cNvPr id="103" name="Google Shape;103;p18"/>
          <p:cNvSpPr txBox="1"/>
          <p:nvPr/>
        </p:nvSpPr>
        <p:spPr>
          <a:xfrm>
            <a:off x="4695825" y="3095625"/>
            <a:ext cx="2011800" cy="1154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t>Opinión</a:t>
            </a:r>
            <a:r>
              <a:rPr b="1" lang="en" sz="2100"/>
              <a:t> y consulta con los padres</a:t>
            </a:r>
            <a:endParaRPr b="1" sz="2100"/>
          </a:p>
        </p:txBody>
      </p:sp>
      <p:sp>
        <p:nvSpPr>
          <p:cNvPr id="104" name="Google Shape;104;p18"/>
          <p:cNvSpPr txBox="1"/>
          <p:nvPr/>
        </p:nvSpPr>
        <p:spPr>
          <a:xfrm>
            <a:off x="6991350" y="3095625"/>
            <a:ext cx="2011800" cy="1647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Comparación del desempeño estudiantil en habilidades básicas </a:t>
            </a:r>
            <a:endParaRPr b="1"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0" name="Google Shape;11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1" name="Google Shape;111;p19"/>
          <p:cNvPicPr preferRelativeResize="0"/>
          <p:nvPr/>
        </p:nvPicPr>
        <p:blipFill>
          <a:blip r:embed="rId3">
            <a:alphaModFix/>
          </a:blip>
          <a:stretch>
            <a:fillRect/>
          </a:stretch>
        </p:blipFill>
        <p:spPr>
          <a:xfrm>
            <a:off x="0" y="82600"/>
            <a:ext cx="9144003" cy="4978302"/>
          </a:xfrm>
          <a:prstGeom prst="rect">
            <a:avLst/>
          </a:prstGeom>
          <a:noFill/>
          <a:ln>
            <a:noFill/>
          </a:ln>
        </p:spPr>
      </p:pic>
      <p:sp>
        <p:nvSpPr>
          <p:cNvPr id="112" name="Google Shape;112;p19"/>
          <p:cNvSpPr txBox="1"/>
          <p:nvPr/>
        </p:nvSpPr>
        <p:spPr>
          <a:xfrm>
            <a:off x="121650" y="82600"/>
            <a:ext cx="89007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Evaluación del Dominio del Inglés</a:t>
            </a:r>
            <a:endParaRPr b="1" sz="3000"/>
          </a:p>
        </p:txBody>
      </p:sp>
      <p:sp>
        <p:nvSpPr>
          <p:cNvPr id="113" name="Google Shape;113;p19"/>
          <p:cNvSpPr txBox="1"/>
          <p:nvPr/>
        </p:nvSpPr>
        <p:spPr>
          <a:xfrm>
            <a:off x="2400300" y="3095625"/>
            <a:ext cx="20118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Evalución del docente</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t/>
            </a:r>
            <a:endParaRPr b="1" sz="2000"/>
          </a:p>
        </p:txBody>
      </p:sp>
      <p:sp>
        <p:nvSpPr>
          <p:cNvPr id="114" name="Google Shape;114;p19"/>
          <p:cNvSpPr txBox="1"/>
          <p:nvPr/>
        </p:nvSpPr>
        <p:spPr>
          <a:xfrm>
            <a:off x="133350" y="2981325"/>
            <a:ext cx="18861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Evaluación del dominio del idioma inglés</a:t>
            </a:r>
            <a:endParaRPr b="1" sz="2000"/>
          </a:p>
        </p:txBody>
      </p:sp>
      <p:sp>
        <p:nvSpPr>
          <p:cNvPr id="115" name="Google Shape;115;p19"/>
          <p:cNvSpPr txBox="1"/>
          <p:nvPr/>
        </p:nvSpPr>
        <p:spPr>
          <a:xfrm>
            <a:off x="4695825" y="3095625"/>
            <a:ext cx="2011800" cy="1154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t>Opinion y consulta con los padres</a:t>
            </a:r>
            <a:endParaRPr b="1" sz="2100"/>
          </a:p>
        </p:txBody>
      </p:sp>
      <p:sp>
        <p:nvSpPr>
          <p:cNvPr id="116" name="Google Shape;116;p19"/>
          <p:cNvSpPr txBox="1"/>
          <p:nvPr/>
        </p:nvSpPr>
        <p:spPr>
          <a:xfrm>
            <a:off x="6991350" y="3095625"/>
            <a:ext cx="2011800" cy="1647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Comparación del desempeño estudiantil en habilidades básicas </a:t>
            </a:r>
            <a:endParaRPr b="1" sz="1900"/>
          </a:p>
        </p:txBody>
      </p:sp>
      <p:sp>
        <p:nvSpPr>
          <p:cNvPr id="117" name="Google Shape;117;p19"/>
          <p:cNvSpPr txBox="1"/>
          <p:nvPr/>
        </p:nvSpPr>
        <p:spPr>
          <a:xfrm>
            <a:off x="2305050" y="1219200"/>
            <a:ext cx="68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8" name="Google Shape;118;p19"/>
          <p:cNvSpPr txBox="1"/>
          <p:nvPr/>
        </p:nvSpPr>
        <p:spPr>
          <a:xfrm>
            <a:off x="2231475" y="708000"/>
            <a:ext cx="6839100" cy="5180700"/>
          </a:xfrm>
          <a:prstGeom prst="rect">
            <a:avLst/>
          </a:prstGeom>
          <a:solidFill>
            <a:schemeClr val="lt1"/>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i="1" lang="en" sz="1900">
                <a:solidFill>
                  <a:srgbClr val="202124"/>
                </a:solidFill>
              </a:rPr>
              <a:t>ELPAC </a:t>
            </a:r>
            <a:r>
              <a:rPr lang="en" sz="1900">
                <a:solidFill>
                  <a:srgbClr val="202124"/>
                </a:solidFill>
              </a:rPr>
              <a:t>es la prueba estatal para evaluar el nivel de competencia en el inglés</a:t>
            </a:r>
            <a:r>
              <a:rPr lang="en" sz="2100">
                <a:solidFill>
                  <a:srgbClr val="202124"/>
                </a:solidFill>
              </a:rPr>
              <a:t>.</a:t>
            </a:r>
            <a:endParaRPr sz="2100">
              <a:solidFill>
                <a:srgbClr val="202124"/>
              </a:solidFill>
            </a:endParaRPr>
          </a:p>
          <a:p>
            <a:pPr indent="0" lvl="0" marL="0" marR="38100" rtl="0" algn="l">
              <a:lnSpc>
                <a:spcPct val="128571"/>
              </a:lnSpc>
              <a:spcBef>
                <a:spcPts val="0"/>
              </a:spcBef>
              <a:spcAft>
                <a:spcPts val="0"/>
              </a:spcAft>
              <a:buNone/>
            </a:pPr>
            <a:r>
              <a:t/>
            </a:r>
            <a:endParaRPr sz="2100">
              <a:solidFill>
                <a:srgbClr val="202124"/>
              </a:solidFill>
              <a:highlight>
                <a:srgbClr val="F8F9FA"/>
              </a:highlight>
            </a:endParaRPr>
          </a:p>
          <a:p>
            <a:pPr indent="0" lvl="0" marL="0" marR="38100" rtl="0" algn="l">
              <a:lnSpc>
                <a:spcPct val="128571"/>
              </a:lnSpc>
              <a:spcBef>
                <a:spcPts val="0"/>
              </a:spcBef>
              <a:spcAft>
                <a:spcPts val="0"/>
              </a:spcAft>
              <a:buNone/>
            </a:pPr>
            <a:r>
              <a:t/>
            </a:r>
            <a:endParaRPr sz="2100">
              <a:solidFill>
                <a:srgbClr val="202124"/>
              </a:solidFill>
              <a:highlight>
                <a:srgbClr val="F8F9FA"/>
              </a:highlight>
            </a:endParaRPr>
          </a:p>
          <a:p>
            <a:pPr indent="0" lvl="0" marL="0" marR="38100" rtl="0" algn="l">
              <a:lnSpc>
                <a:spcPct val="128571"/>
              </a:lnSpc>
              <a:spcBef>
                <a:spcPts val="0"/>
              </a:spcBef>
              <a:spcAft>
                <a:spcPts val="0"/>
              </a:spcAft>
              <a:buNone/>
            </a:pPr>
            <a:r>
              <a:t/>
            </a:r>
            <a:endParaRPr sz="2100">
              <a:solidFill>
                <a:srgbClr val="202124"/>
              </a:solidFill>
              <a:highlight>
                <a:srgbClr val="F8F9FA"/>
              </a:highlight>
            </a:endParaRPr>
          </a:p>
          <a:p>
            <a:pPr indent="0" lvl="0" marL="0" marR="38100" rtl="0" algn="l">
              <a:lnSpc>
                <a:spcPct val="128571"/>
              </a:lnSpc>
              <a:spcBef>
                <a:spcPts val="0"/>
              </a:spcBef>
              <a:spcAft>
                <a:spcPts val="0"/>
              </a:spcAft>
              <a:buNone/>
            </a:pPr>
            <a:r>
              <a:t/>
            </a:r>
            <a:endParaRPr sz="2100">
              <a:solidFill>
                <a:srgbClr val="202124"/>
              </a:solidFill>
              <a:highlight>
                <a:srgbClr val="F8F9FA"/>
              </a:highlight>
            </a:endParaRPr>
          </a:p>
          <a:p>
            <a:pPr indent="0" lvl="0" marL="0" marR="38100" rtl="0" algn="l">
              <a:lnSpc>
                <a:spcPct val="128571"/>
              </a:lnSpc>
              <a:spcBef>
                <a:spcPts val="0"/>
              </a:spcBef>
              <a:spcAft>
                <a:spcPts val="0"/>
              </a:spcAft>
              <a:buNone/>
            </a:pPr>
            <a:r>
              <a:t/>
            </a:r>
            <a:endParaRPr sz="2100">
              <a:solidFill>
                <a:srgbClr val="202124"/>
              </a:solidFill>
            </a:endParaRPr>
          </a:p>
          <a:p>
            <a:pPr indent="0" lvl="0" marL="0" marR="38100" rtl="0" algn="l">
              <a:lnSpc>
                <a:spcPct val="128571"/>
              </a:lnSpc>
              <a:spcBef>
                <a:spcPts val="0"/>
              </a:spcBef>
              <a:spcAft>
                <a:spcPts val="0"/>
              </a:spcAft>
              <a:buNone/>
            </a:pPr>
            <a:r>
              <a:t/>
            </a:r>
            <a:endParaRPr sz="1600">
              <a:solidFill>
                <a:srgbClr val="202124"/>
              </a:solidFill>
            </a:endParaRPr>
          </a:p>
          <a:p>
            <a:pPr indent="0" lvl="0" marL="0" marR="38100" rtl="0" algn="l">
              <a:lnSpc>
                <a:spcPct val="128571"/>
              </a:lnSpc>
              <a:spcBef>
                <a:spcPts val="0"/>
              </a:spcBef>
              <a:spcAft>
                <a:spcPts val="0"/>
              </a:spcAft>
              <a:buNone/>
            </a:pPr>
            <a:r>
              <a:t/>
            </a:r>
            <a:endParaRPr sz="1900">
              <a:solidFill>
                <a:srgbClr val="202124"/>
              </a:solidFill>
            </a:endParaRPr>
          </a:p>
          <a:p>
            <a:pPr indent="0" lvl="0" marL="0" marR="38100" rtl="0" algn="l">
              <a:lnSpc>
                <a:spcPct val="128571"/>
              </a:lnSpc>
              <a:spcBef>
                <a:spcPts val="0"/>
              </a:spcBef>
              <a:spcAft>
                <a:spcPts val="0"/>
              </a:spcAft>
              <a:buNone/>
            </a:pPr>
            <a:r>
              <a:t/>
            </a:r>
            <a:endParaRPr sz="800">
              <a:solidFill>
                <a:srgbClr val="202124"/>
              </a:solidFill>
            </a:endParaRPr>
          </a:p>
          <a:p>
            <a:pPr indent="0" lvl="0" marL="0" marR="38100" rtl="0" algn="l">
              <a:lnSpc>
                <a:spcPct val="128571"/>
              </a:lnSpc>
              <a:spcBef>
                <a:spcPts val="0"/>
              </a:spcBef>
              <a:spcAft>
                <a:spcPts val="0"/>
              </a:spcAft>
              <a:buClr>
                <a:schemeClr val="dk1"/>
              </a:buClr>
              <a:buSzPts val="1100"/>
              <a:buFont typeface="Arial"/>
              <a:buNone/>
            </a:pPr>
            <a:r>
              <a:rPr lang="en" sz="1900">
                <a:solidFill>
                  <a:srgbClr val="202124"/>
                </a:solidFill>
              </a:rPr>
              <a:t>Nivel de rendimiento general: (</a:t>
            </a:r>
            <a:r>
              <a:rPr i="1" lang="en" sz="1900">
                <a:solidFill>
                  <a:srgbClr val="202124"/>
                </a:solidFill>
              </a:rPr>
              <a:t>PL</a:t>
            </a:r>
            <a:r>
              <a:rPr lang="en" sz="1900">
                <a:solidFill>
                  <a:srgbClr val="202124"/>
                </a:solidFill>
              </a:rPr>
              <a:t>) 4 de </a:t>
            </a:r>
            <a:r>
              <a:rPr i="1" lang="en" sz="1900">
                <a:solidFill>
                  <a:srgbClr val="202124"/>
                </a:solidFill>
              </a:rPr>
              <a:t>ELPAC </a:t>
            </a:r>
            <a:endParaRPr i="1" sz="1900">
              <a:solidFill>
                <a:srgbClr val="202124"/>
              </a:solidFill>
            </a:endParaRPr>
          </a:p>
          <a:p>
            <a:pPr indent="0" lvl="0" marL="0" marR="38100" rtl="0" algn="l">
              <a:lnSpc>
                <a:spcPct val="128571"/>
              </a:lnSpc>
              <a:spcBef>
                <a:spcPts val="0"/>
              </a:spcBef>
              <a:spcAft>
                <a:spcPts val="0"/>
              </a:spcAft>
              <a:buClr>
                <a:schemeClr val="dk1"/>
              </a:buClr>
              <a:buSzPts val="1100"/>
              <a:buFont typeface="Arial"/>
              <a:buNone/>
            </a:pPr>
            <a:r>
              <a:rPr i="1" lang="en" sz="1900">
                <a:solidFill>
                  <a:srgbClr val="202124"/>
                </a:solidFill>
              </a:rPr>
              <a:t> </a:t>
            </a:r>
            <a:r>
              <a:rPr b="1" lang="en" sz="2100">
                <a:solidFill>
                  <a:srgbClr val="CC0000"/>
                </a:solidFill>
                <a:latin typeface="Impact"/>
                <a:ea typeface="Impact"/>
                <a:cs typeface="Impact"/>
                <a:sym typeface="Impact"/>
              </a:rPr>
              <a:t>2,009 ELs nivel ‘4’</a:t>
            </a:r>
            <a:endParaRPr b="1" sz="2100">
              <a:solidFill>
                <a:srgbClr val="CC0000"/>
              </a:solidFill>
              <a:latin typeface="Impact"/>
              <a:ea typeface="Impact"/>
              <a:cs typeface="Impact"/>
              <a:sym typeface="Impact"/>
            </a:endParaRPr>
          </a:p>
          <a:p>
            <a:pPr indent="0" lvl="0" marL="0" marR="38100" rtl="0" algn="l">
              <a:lnSpc>
                <a:spcPct val="128571"/>
              </a:lnSpc>
              <a:spcBef>
                <a:spcPts val="0"/>
              </a:spcBef>
              <a:spcAft>
                <a:spcPts val="0"/>
              </a:spcAft>
              <a:buClr>
                <a:schemeClr val="dk1"/>
              </a:buClr>
              <a:buSzPts val="1100"/>
              <a:buFont typeface="Arial"/>
              <a:buNone/>
            </a:pPr>
            <a:r>
              <a:t/>
            </a:r>
            <a:endParaRPr i="1" sz="1900">
              <a:solidFill>
                <a:srgbClr val="202124"/>
              </a:solidFill>
            </a:endParaRPr>
          </a:p>
          <a:p>
            <a:pPr indent="0" lvl="0" marL="0" rtl="0" algn="l">
              <a:spcBef>
                <a:spcPts val="0"/>
              </a:spcBef>
              <a:spcAft>
                <a:spcPts val="0"/>
              </a:spcAft>
              <a:buNone/>
            </a:pPr>
            <a:r>
              <a:t/>
            </a:r>
            <a:endParaRPr sz="700"/>
          </a:p>
        </p:txBody>
      </p:sp>
      <p:pic>
        <p:nvPicPr>
          <p:cNvPr id="119" name="Google Shape;119;p19"/>
          <p:cNvPicPr preferRelativeResize="0"/>
          <p:nvPr/>
        </p:nvPicPr>
        <p:blipFill>
          <a:blip r:embed="rId4">
            <a:alphaModFix/>
          </a:blip>
          <a:stretch>
            <a:fillRect/>
          </a:stretch>
        </p:blipFill>
        <p:spPr>
          <a:xfrm>
            <a:off x="2305038" y="1576663"/>
            <a:ext cx="3200400" cy="483775"/>
          </a:xfrm>
          <a:prstGeom prst="rect">
            <a:avLst/>
          </a:prstGeom>
          <a:noFill/>
          <a:ln>
            <a:noFill/>
          </a:ln>
        </p:spPr>
      </p:pic>
      <p:pic>
        <p:nvPicPr>
          <p:cNvPr id="120" name="Google Shape;120;p19"/>
          <p:cNvPicPr preferRelativeResize="0"/>
          <p:nvPr/>
        </p:nvPicPr>
        <p:blipFill>
          <a:blip r:embed="rId5">
            <a:alphaModFix/>
          </a:blip>
          <a:stretch>
            <a:fillRect/>
          </a:stretch>
        </p:blipFill>
        <p:spPr>
          <a:xfrm>
            <a:off x="2400300" y="2210355"/>
            <a:ext cx="3037850" cy="1740095"/>
          </a:xfrm>
          <a:prstGeom prst="rect">
            <a:avLst/>
          </a:prstGeom>
          <a:noFill/>
          <a:ln>
            <a:noFill/>
          </a:ln>
        </p:spPr>
      </p:pic>
      <p:pic>
        <p:nvPicPr>
          <p:cNvPr id="121" name="Google Shape;121;p19"/>
          <p:cNvPicPr preferRelativeResize="0"/>
          <p:nvPr/>
        </p:nvPicPr>
        <p:blipFill>
          <a:blip r:embed="rId6">
            <a:alphaModFix/>
          </a:blip>
          <a:stretch>
            <a:fillRect/>
          </a:stretch>
        </p:blipFill>
        <p:spPr>
          <a:xfrm>
            <a:off x="6038850" y="1901013"/>
            <a:ext cx="1886101" cy="1080650"/>
          </a:xfrm>
          <a:prstGeom prst="rect">
            <a:avLst/>
          </a:prstGeom>
          <a:noFill/>
          <a:ln cap="flat" cmpd="sng" w="9525">
            <a:solidFill>
              <a:schemeClr val="dk2"/>
            </a:solidFill>
            <a:prstDash val="solid"/>
            <a:round/>
            <a:headEnd len="sm" w="sm" type="none"/>
            <a:tailEnd len="sm" w="sm" type="none"/>
          </a:ln>
        </p:spPr>
      </p:pic>
      <p:pic>
        <p:nvPicPr>
          <p:cNvPr id="122" name="Google Shape;122;p19"/>
          <p:cNvPicPr preferRelativeResize="0"/>
          <p:nvPr/>
        </p:nvPicPr>
        <p:blipFill>
          <a:blip r:embed="rId7">
            <a:alphaModFix/>
          </a:blip>
          <a:stretch>
            <a:fillRect/>
          </a:stretch>
        </p:blipFill>
        <p:spPr>
          <a:xfrm>
            <a:off x="6038850" y="3132500"/>
            <a:ext cx="1886100" cy="1080650"/>
          </a:xfrm>
          <a:prstGeom prst="rect">
            <a:avLst/>
          </a:prstGeom>
          <a:noFill/>
          <a:ln cap="flat" cmpd="sng" w="9525">
            <a:solidFill>
              <a:schemeClr val="dk2"/>
            </a:solidFill>
            <a:prstDash val="solid"/>
            <a:round/>
            <a:headEnd len="sm" w="sm" type="none"/>
            <a:tailEnd len="sm" w="sm" type="none"/>
          </a:ln>
        </p:spPr>
      </p:pic>
      <p:sp>
        <p:nvSpPr>
          <p:cNvPr id="123" name="Google Shape;123;p19"/>
          <p:cNvSpPr/>
          <p:nvPr/>
        </p:nvSpPr>
        <p:spPr>
          <a:xfrm>
            <a:off x="5229225" y="2347950"/>
            <a:ext cx="609600" cy="352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5229225" y="3429000"/>
            <a:ext cx="609600" cy="3525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6391275" y="2130600"/>
            <a:ext cx="142800" cy="15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6391263" y="3321225"/>
            <a:ext cx="142800" cy="15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6391275" y="2613113"/>
            <a:ext cx="142800" cy="15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6391275" y="3810775"/>
            <a:ext cx="142800" cy="15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4" name="Google Shape;13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5" name="Google Shape;135;p20"/>
          <p:cNvPicPr preferRelativeResize="0"/>
          <p:nvPr/>
        </p:nvPicPr>
        <p:blipFill>
          <a:blip r:embed="rId3">
            <a:alphaModFix/>
          </a:blip>
          <a:stretch>
            <a:fillRect/>
          </a:stretch>
        </p:blipFill>
        <p:spPr>
          <a:xfrm>
            <a:off x="0" y="82600"/>
            <a:ext cx="9144003" cy="4978302"/>
          </a:xfrm>
          <a:prstGeom prst="rect">
            <a:avLst/>
          </a:prstGeom>
          <a:noFill/>
          <a:ln>
            <a:noFill/>
          </a:ln>
        </p:spPr>
      </p:pic>
      <p:sp>
        <p:nvSpPr>
          <p:cNvPr id="136" name="Google Shape;136;p20"/>
          <p:cNvSpPr txBox="1"/>
          <p:nvPr/>
        </p:nvSpPr>
        <p:spPr>
          <a:xfrm>
            <a:off x="121650" y="0"/>
            <a:ext cx="8900700" cy="1108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Comparación de Desempeño en Habilidades Básicas</a:t>
            </a:r>
            <a:endParaRPr b="1" sz="3000"/>
          </a:p>
        </p:txBody>
      </p:sp>
      <p:sp>
        <p:nvSpPr>
          <p:cNvPr id="137" name="Google Shape;137;p20"/>
          <p:cNvSpPr txBox="1"/>
          <p:nvPr/>
        </p:nvSpPr>
        <p:spPr>
          <a:xfrm>
            <a:off x="2400300" y="3095625"/>
            <a:ext cx="20118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Evalución del docente</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t/>
            </a:r>
            <a:endParaRPr b="1" sz="2000"/>
          </a:p>
        </p:txBody>
      </p:sp>
      <p:sp>
        <p:nvSpPr>
          <p:cNvPr id="138" name="Google Shape;138;p20"/>
          <p:cNvSpPr txBox="1"/>
          <p:nvPr/>
        </p:nvSpPr>
        <p:spPr>
          <a:xfrm>
            <a:off x="133350" y="2981325"/>
            <a:ext cx="18861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Evaluación del dominio del idioma inglés</a:t>
            </a:r>
            <a:endParaRPr b="1" sz="2000"/>
          </a:p>
        </p:txBody>
      </p:sp>
      <p:sp>
        <p:nvSpPr>
          <p:cNvPr id="139" name="Google Shape;139;p20"/>
          <p:cNvSpPr txBox="1"/>
          <p:nvPr/>
        </p:nvSpPr>
        <p:spPr>
          <a:xfrm>
            <a:off x="4695825" y="3095625"/>
            <a:ext cx="2011800" cy="1154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t>Opinion y consulta con los padres</a:t>
            </a:r>
            <a:endParaRPr b="1" sz="2100"/>
          </a:p>
        </p:txBody>
      </p:sp>
      <p:sp>
        <p:nvSpPr>
          <p:cNvPr id="140" name="Google Shape;140;p20"/>
          <p:cNvSpPr txBox="1"/>
          <p:nvPr/>
        </p:nvSpPr>
        <p:spPr>
          <a:xfrm>
            <a:off x="6991350" y="3095625"/>
            <a:ext cx="2011800" cy="1647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Comparación del desempeño estudiantil en habilidades básicas </a:t>
            </a:r>
            <a:endParaRPr b="1" sz="1900"/>
          </a:p>
        </p:txBody>
      </p:sp>
      <p:sp>
        <p:nvSpPr>
          <p:cNvPr id="141" name="Google Shape;141;p20"/>
          <p:cNvSpPr txBox="1"/>
          <p:nvPr/>
        </p:nvSpPr>
        <p:spPr>
          <a:xfrm>
            <a:off x="2305050" y="1219200"/>
            <a:ext cx="68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2" name="Google Shape;142;p20"/>
          <p:cNvSpPr txBox="1"/>
          <p:nvPr/>
        </p:nvSpPr>
        <p:spPr>
          <a:xfrm>
            <a:off x="2192125" y="1169700"/>
            <a:ext cx="6839100" cy="3874500"/>
          </a:xfrm>
          <a:prstGeom prst="rect">
            <a:avLst/>
          </a:prstGeom>
          <a:solidFill>
            <a:schemeClr val="lt1"/>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en">
                <a:solidFill>
                  <a:schemeClr val="dk1"/>
                </a:solidFill>
              </a:rPr>
              <a:t>Comparamos el desempeño de los aprendices de inglés con el desempeño de los alumnos con dominio del inglés de la misma edad en las habilidades básicas para ver si el alumno es suficientemente competente en inglés para participar efectivamente en un plan de estudios diseñado para alumnos de la misma edad cuyo idioma nativo es el inglés. </a:t>
            </a:r>
            <a:endParaRPr>
              <a:solidFill>
                <a:schemeClr val="dk1"/>
              </a:solidFill>
            </a:endParaRPr>
          </a:p>
          <a:p>
            <a:pPr indent="0" lvl="0" marL="0" marR="38100" rtl="0" algn="l">
              <a:lnSpc>
                <a:spcPct val="128571"/>
              </a:lnSpc>
              <a:spcBef>
                <a:spcPts val="0"/>
              </a:spcBef>
              <a:spcAft>
                <a:spcPts val="0"/>
              </a:spcAft>
              <a:buNone/>
            </a:pPr>
            <a:r>
              <a:t/>
            </a:r>
            <a:endParaRPr sz="1100">
              <a:solidFill>
                <a:schemeClr val="dk1"/>
              </a:solidFill>
            </a:endParaRPr>
          </a:p>
          <a:p>
            <a:pPr indent="0" lvl="0" marL="0" marR="38100" rtl="0" algn="l">
              <a:lnSpc>
                <a:spcPct val="128571"/>
              </a:lnSpc>
              <a:spcBef>
                <a:spcPts val="0"/>
              </a:spcBef>
              <a:spcAft>
                <a:spcPts val="0"/>
              </a:spcAft>
              <a:buNone/>
            </a:pPr>
            <a:r>
              <a:t/>
            </a:r>
            <a:endParaRPr sz="1100">
              <a:solidFill>
                <a:schemeClr val="dk1"/>
              </a:solidFill>
            </a:endParaRPr>
          </a:p>
          <a:p>
            <a:pPr indent="0" lvl="0" marL="0" marR="38100" rtl="0" algn="l">
              <a:lnSpc>
                <a:spcPct val="128571"/>
              </a:lnSpc>
              <a:spcBef>
                <a:spcPts val="0"/>
              </a:spcBef>
              <a:spcAft>
                <a:spcPts val="0"/>
              </a:spcAft>
              <a:buNone/>
            </a:pPr>
            <a:r>
              <a:t/>
            </a:r>
            <a:endParaRPr sz="1100">
              <a:solidFill>
                <a:schemeClr val="dk1"/>
              </a:solidFill>
            </a:endParaRPr>
          </a:p>
          <a:p>
            <a:pPr indent="0" lvl="0" marL="0" marR="38100" rtl="0" algn="l">
              <a:lnSpc>
                <a:spcPct val="128571"/>
              </a:lnSpc>
              <a:spcBef>
                <a:spcPts val="0"/>
              </a:spcBef>
              <a:spcAft>
                <a:spcPts val="0"/>
              </a:spcAft>
              <a:buNone/>
            </a:pPr>
            <a:r>
              <a:t/>
            </a:r>
            <a:endParaRPr sz="2100">
              <a:solidFill>
                <a:srgbClr val="202124"/>
              </a:solidFill>
            </a:endParaRPr>
          </a:p>
          <a:p>
            <a:pPr indent="0" lvl="0" marL="0" marR="38100" rtl="0" algn="l">
              <a:lnSpc>
                <a:spcPct val="128571"/>
              </a:lnSpc>
              <a:spcBef>
                <a:spcPts val="0"/>
              </a:spcBef>
              <a:spcAft>
                <a:spcPts val="0"/>
              </a:spcAft>
              <a:buNone/>
            </a:pPr>
            <a:r>
              <a:t/>
            </a:r>
            <a:endParaRPr sz="2100">
              <a:solidFill>
                <a:srgbClr val="202124"/>
              </a:solidFill>
            </a:endParaRPr>
          </a:p>
          <a:p>
            <a:pPr indent="0" lvl="0" marL="457200" marR="38100" rtl="0" algn="l">
              <a:lnSpc>
                <a:spcPct val="128571"/>
              </a:lnSpc>
              <a:spcBef>
                <a:spcPts val="0"/>
              </a:spcBef>
              <a:spcAft>
                <a:spcPts val="0"/>
              </a:spcAft>
              <a:buNone/>
            </a:pPr>
            <a:r>
              <a:t/>
            </a:r>
            <a:endParaRPr sz="1800">
              <a:solidFill>
                <a:srgbClr val="202124"/>
              </a:solidFill>
            </a:endParaRPr>
          </a:p>
          <a:p>
            <a:pPr indent="0" lvl="0" marL="457200" marR="38100" rtl="0" algn="l">
              <a:lnSpc>
                <a:spcPct val="128571"/>
              </a:lnSpc>
              <a:spcBef>
                <a:spcPts val="0"/>
              </a:spcBef>
              <a:spcAft>
                <a:spcPts val="0"/>
              </a:spcAft>
              <a:buNone/>
            </a:pPr>
            <a:r>
              <a:t/>
            </a:r>
            <a:endParaRPr sz="1800">
              <a:solidFill>
                <a:srgbClr val="202124"/>
              </a:solidFill>
            </a:endParaRPr>
          </a:p>
          <a:p>
            <a:pPr indent="0" lvl="0" marL="0" rtl="0" algn="l">
              <a:spcBef>
                <a:spcPts val="0"/>
              </a:spcBef>
              <a:spcAft>
                <a:spcPts val="0"/>
              </a:spcAft>
              <a:buNone/>
            </a:pPr>
            <a:r>
              <a:t/>
            </a:r>
            <a:endParaRPr sz="700"/>
          </a:p>
        </p:txBody>
      </p:sp>
      <p:pic>
        <p:nvPicPr>
          <p:cNvPr id="143" name="Google Shape;143;p20"/>
          <p:cNvPicPr preferRelativeResize="0"/>
          <p:nvPr/>
        </p:nvPicPr>
        <p:blipFill>
          <a:blip r:embed="rId4">
            <a:alphaModFix/>
          </a:blip>
          <a:stretch>
            <a:fillRect/>
          </a:stretch>
        </p:blipFill>
        <p:spPr>
          <a:xfrm>
            <a:off x="-39337" y="1219200"/>
            <a:ext cx="2231474" cy="3635448"/>
          </a:xfrm>
          <a:prstGeom prst="rect">
            <a:avLst/>
          </a:prstGeom>
          <a:noFill/>
          <a:ln>
            <a:noFill/>
          </a:ln>
        </p:spPr>
      </p:pic>
      <p:graphicFrame>
        <p:nvGraphicFramePr>
          <p:cNvPr id="144" name="Google Shape;144;p20"/>
          <p:cNvGraphicFramePr/>
          <p:nvPr/>
        </p:nvGraphicFramePr>
        <p:xfrm>
          <a:off x="3052750" y="2910825"/>
          <a:ext cx="3000000" cy="3000000"/>
        </p:xfrm>
        <a:graphic>
          <a:graphicData uri="http://schemas.openxmlformats.org/drawingml/2006/table">
            <a:tbl>
              <a:tblPr>
                <a:noFill/>
                <a:tableStyleId>{D8C480EE-A075-4F08-9826-B076C396E985}</a:tableStyleId>
              </a:tblPr>
              <a:tblGrid>
                <a:gridCol w="1957400"/>
                <a:gridCol w="3595700"/>
              </a:tblGrid>
              <a:tr h="396200">
                <a:tc>
                  <a:txBody>
                    <a:bodyPr/>
                    <a:lstStyle/>
                    <a:p>
                      <a:pPr indent="0" lvl="0" marL="0" rtl="0" algn="ctr">
                        <a:spcBef>
                          <a:spcPts val="0"/>
                        </a:spcBef>
                        <a:spcAft>
                          <a:spcPts val="0"/>
                        </a:spcAft>
                        <a:buNone/>
                      </a:pPr>
                      <a:r>
                        <a:rPr b="1" lang="en"/>
                        <a:t>Grado</a:t>
                      </a:r>
                      <a:endParaRPr b="1"/>
                    </a:p>
                  </a:txBody>
                  <a:tcPr marT="91425" marB="91425" marR="91425" marL="91425">
                    <a:solidFill>
                      <a:srgbClr val="FCE5CD"/>
                    </a:solidFill>
                  </a:tcPr>
                </a:tc>
                <a:tc>
                  <a:txBody>
                    <a:bodyPr/>
                    <a:lstStyle/>
                    <a:p>
                      <a:pPr indent="0" lvl="0" marL="0" rtl="0" algn="ctr">
                        <a:spcBef>
                          <a:spcPts val="0"/>
                        </a:spcBef>
                        <a:spcAft>
                          <a:spcPts val="0"/>
                        </a:spcAft>
                        <a:buNone/>
                      </a:pPr>
                      <a:r>
                        <a:rPr b="1" lang="en"/>
                        <a:t>Examen</a:t>
                      </a:r>
                      <a:endParaRPr b="1"/>
                    </a:p>
                  </a:txBody>
                  <a:tcPr marT="91425" marB="91425" marR="91425" marL="91425">
                    <a:solidFill>
                      <a:srgbClr val="FCE5CD"/>
                    </a:solidFill>
                  </a:tcPr>
                </a:tc>
              </a:tr>
              <a:tr h="609575">
                <a:tc>
                  <a:txBody>
                    <a:bodyPr/>
                    <a:lstStyle/>
                    <a:p>
                      <a:pPr indent="0" lvl="0" marL="0" rtl="0" algn="ctr">
                        <a:spcBef>
                          <a:spcPts val="0"/>
                        </a:spcBef>
                        <a:spcAft>
                          <a:spcPts val="0"/>
                        </a:spcAft>
                        <a:buNone/>
                      </a:pPr>
                      <a:r>
                        <a:rPr lang="en"/>
                        <a:t>K-3</a:t>
                      </a:r>
                      <a:endParaRPr/>
                    </a:p>
                  </a:txBody>
                  <a:tcPr marT="91425" marB="91425" marR="91425" marL="91425"/>
                </a:tc>
                <a:tc>
                  <a:txBody>
                    <a:bodyPr/>
                    <a:lstStyle/>
                    <a:p>
                      <a:pPr indent="0" lvl="0" marL="0" rtl="0" algn="l">
                        <a:spcBef>
                          <a:spcPts val="0"/>
                        </a:spcBef>
                        <a:spcAft>
                          <a:spcPts val="0"/>
                        </a:spcAft>
                        <a:buNone/>
                      </a:pPr>
                      <a:r>
                        <a:rPr lang="en"/>
                        <a:t>Evaluación </a:t>
                      </a:r>
                      <a:r>
                        <a:rPr i="1" lang="en"/>
                        <a:t>DIBELS</a:t>
                      </a:r>
                      <a:endParaRPr i="1"/>
                    </a:p>
                    <a:p>
                      <a:pPr indent="0" lvl="0" marL="0" rtl="0" algn="l">
                        <a:spcBef>
                          <a:spcPts val="0"/>
                        </a:spcBef>
                        <a:spcAft>
                          <a:spcPts val="0"/>
                        </a:spcAft>
                        <a:buNone/>
                      </a:pPr>
                      <a:r>
                        <a:rPr lang="en"/>
                        <a:t>Examen </a:t>
                      </a:r>
                      <a:r>
                        <a:rPr i="1" lang="en"/>
                        <a:t>MAP</a:t>
                      </a:r>
                      <a:r>
                        <a:rPr lang="en"/>
                        <a:t>/lectura</a:t>
                      </a:r>
                      <a:endParaRPr/>
                    </a:p>
                  </a:txBody>
                  <a:tcPr marT="91425" marB="91425" marR="91425" marL="91425"/>
                </a:tc>
              </a:tr>
              <a:tr h="1036300">
                <a:tc>
                  <a:txBody>
                    <a:bodyPr/>
                    <a:lstStyle/>
                    <a:p>
                      <a:pPr indent="0" lvl="0" marL="0" rtl="0" algn="ctr">
                        <a:spcBef>
                          <a:spcPts val="0"/>
                        </a:spcBef>
                        <a:spcAft>
                          <a:spcPts val="0"/>
                        </a:spcAft>
                        <a:buNone/>
                      </a:pPr>
                      <a:r>
                        <a:rPr lang="en"/>
                        <a:t>3-12</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Evaluación </a:t>
                      </a:r>
                      <a:r>
                        <a:rPr i="1" lang="en">
                          <a:solidFill>
                            <a:schemeClr val="dk1"/>
                          </a:solidFill>
                        </a:rPr>
                        <a:t>DIBELS - tercer                         grado </a:t>
                      </a:r>
                      <a:endParaRPr i="1"/>
                    </a:p>
                    <a:p>
                      <a:pPr indent="0" lvl="0" marL="0" rtl="0" algn="l">
                        <a:spcBef>
                          <a:spcPts val="0"/>
                        </a:spcBef>
                        <a:spcAft>
                          <a:spcPts val="0"/>
                        </a:spcAft>
                        <a:buNone/>
                      </a:pPr>
                      <a:r>
                        <a:rPr lang="en"/>
                        <a:t>Examen </a:t>
                      </a:r>
                      <a:r>
                        <a:rPr i="1" lang="en"/>
                        <a:t>MAP</a:t>
                      </a:r>
                      <a:r>
                        <a:rPr lang="en"/>
                        <a:t>/lectura</a:t>
                      </a:r>
                      <a:endParaRPr/>
                    </a:p>
                    <a:p>
                      <a:pPr indent="0" lvl="0" marL="0" rtl="0" algn="l">
                        <a:spcBef>
                          <a:spcPts val="0"/>
                        </a:spcBef>
                        <a:spcAft>
                          <a:spcPts val="0"/>
                        </a:spcAft>
                        <a:buNone/>
                      </a:pPr>
                      <a:r>
                        <a:rPr i="1" lang="en"/>
                        <a:t>CAASPP/SBAC</a:t>
                      </a:r>
                      <a:endParaRPr i="1"/>
                    </a:p>
                    <a:p>
                      <a:pPr indent="0" lvl="0" marL="0" rtl="0" algn="l">
                        <a:spcBef>
                          <a:spcPts val="0"/>
                        </a:spcBef>
                        <a:spcAft>
                          <a:spcPts val="0"/>
                        </a:spcAft>
                        <a:buNone/>
                      </a:pPr>
                      <a:r>
                        <a:rPr i="1" lang="en"/>
                        <a:t>SAT/ PSAT       </a:t>
                      </a:r>
                      <a:endParaRPr i="1"/>
                    </a:p>
                  </a:txBody>
                  <a:tcPr marT="91425" marB="91425" marR="91425" marL="91425"/>
                </a:tc>
              </a:tr>
            </a:tbl>
          </a:graphicData>
        </a:graphic>
      </p:graphicFrame>
      <p:sp>
        <p:nvSpPr>
          <p:cNvPr id="145" name="Google Shape;145;p20"/>
          <p:cNvSpPr txBox="1"/>
          <p:nvPr/>
        </p:nvSpPr>
        <p:spPr>
          <a:xfrm rot="-1448236">
            <a:off x="7211264" y="3865227"/>
            <a:ext cx="1897173" cy="58079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CC0000"/>
                </a:solidFill>
                <a:latin typeface="Impact"/>
                <a:ea typeface="Impact"/>
                <a:cs typeface="Impact"/>
                <a:sym typeface="Impact"/>
              </a:rPr>
              <a:t>1,544 cumplen con ELPAC ‘4’ y MAP/DIBELS </a:t>
            </a:r>
            <a:endParaRPr b="1" sz="2100">
              <a:solidFill>
                <a:srgbClr val="CC0000"/>
              </a:solidFill>
              <a:latin typeface="Impact"/>
              <a:ea typeface="Impact"/>
              <a:cs typeface="Impact"/>
              <a:sym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2" name="Google Shape;152;p21"/>
          <p:cNvPicPr preferRelativeResize="0"/>
          <p:nvPr/>
        </p:nvPicPr>
        <p:blipFill>
          <a:blip r:embed="rId3">
            <a:alphaModFix/>
          </a:blip>
          <a:stretch>
            <a:fillRect/>
          </a:stretch>
        </p:blipFill>
        <p:spPr>
          <a:xfrm>
            <a:off x="0" y="82600"/>
            <a:ext cx="9144003" cy="4978302"/>
          </a:xfrm>
          <a:prstGeom prst="rect">
            <a:avLst/>
          </a:prstGeom>
          <a:noFill/>
          <a:ln>
            <a:noFill/>
          </a:ln>
        </p:spPr>
      </p:pic>
      <p:sp>
        <p:nvSpPr>
          <p:cNvPr id="153" name="Google Shape;153;p21"/>
          <p:cNvSpPr txBox="1"/>
          <p:nvPr/>
        </p:nvSpPr>
        <p:spPr>
          <a:xfrm>
            <a:off x="121650" y="82600"/>
            <a:ext cx="89007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Evaluación del Docente</a:t>
            </a:r>
            <a:endParaRPr b="1" sz="3000"/>
          </a:p>
        </p:txBody>
      </p:sp>
      <p:sp>
        <p:nvSpPr>
          <p:cNvPr id="154" name="Google Shape;154;p21"/>
          <p:cNvSpPr txBox="1"/>
          <p:nvPr/>
        </p:nvSpPr>
        <p:spPr>
          <a:xfrm>
            <a:off x="2400300" y="3095625"/>
            <a:ext cx="20118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Evalución del docente</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t/>
            </a:r>
            <a:endParaRPr b="1" sz="2000"/>
          </a:p>
        </p:txBody>
      </p:sp>
      <p:sp>
        <p:nvSpPr>
          <p:cNvPr id="155" name="Google Shape;155;p21"/>
          <p:cNvSpPr txBox="1"/>
          <p:nvPr/>
        </p:nvSpPr>
        <p:spPr>
          <a:xfrm>
            <a:off x="133350" y="2981325"/>
            <a:ext cx="18861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Evaluación del dominio del idioma inglés</a:t>
            </a:r>
            <a:endParaRPr b="1" sz="2000"/>
          </a:p>
        </p:txBody>
      </p:sp>
      <p:sp>
        <p:nvSpPr>
          <p:cNvPr id="156" name="Google Shape;156;p21"/>
          <p:cNvSpPr txBox="1"/>
          <p:nvPr/>
        </p:nvSpPr>
        <p:spPr>
          <a:xfrm>
            <a:off x="4695825" y="3095625"/>
            <a:ext cx="2011800" cy="1154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t>Opinion y consulta con los padres</a:t>
            </a:r>
            <a:endParaRPr b="1" sz="2100"/>
          </a:p>
        </p:txBody>
      </p:sp>
      <p:sp>
        <p:nvSpPr>
          <p:cNvPr id="157" name="Google Shape;157;p21"/>
          <p:cNvSpPr txBox="1"/>
          <p:nvPr/>
        </p:nvSpPr>
        <p:spPr>
          <a:xfrm>
            <a:off x="6991350" y="3095625"/>
            <a:ext cx="2011800" cy="1647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Comparación del desempeño estudiantil en habilidades básicas </a:t>
            </a:r>
            <a:endParaRPr b="1" sz="1900"/>
          </a:p>
        </p:txBody>
      </p:sp>
      <p:sp>
        <p:nvSpPr>
          <p:cNvPr id="158" name="Google Shape;158;p21"/>
          <p:cNvSpPr txBox="1"/>
          <p:nvPr/>
        </p:nvSpPr>
        <p:spPr>
          <a:xfrm>
            <a:off x="2305050" y="1219200"/>
            <a:ext cx="68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9" name="Google Shape;159;p21"/>
          <p:cNvSpPr txBox="1"/>
          <p:nvPr/>
        </p:nvSpPr>
        <p:spPr>
          <a:xfrm>
            <a:off x="2231475" y="907000"/>
            <a:ext cx="6839100" cy="4089900"/>
          </a:xfrm>
          <a:prstGeom prst="rect">
            <a:avLst/>
          </a:prstGeom>
          <a:solidFill>
            <a:schemeClr val="lt1"/>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t/>
            </a:r>
            <a:endParaRPr sz="2100">
              <a:solidFill>
                <a:srgbClr val="202124"/>
              </a:solidFill>
            </a:endParaRPr>
          </a:p>
          <a:p>
            <a:pPr indent="0" lvl="0" marL="0" marR="38100" rtl="0" algn="l">
              <a:lnSpc>
                <a:spcPct val="128571"/>
              </a:lnSpc>
              <a:spcBef>
                <a:spcPts val="0"/>
              </a:spcBef>
              <a:spcAft>
                <a:spcPts val="0"/>
              </a:spcAft>
              <a:buNone/>
            </a:pPr>
            <a:r>
              <a:t/>
            </a:r>
            <a:endParaRPr sz="2100">
              <a:solidFill>
                <a:srgbClr val="202124"/>
              </a:solidFill>
            </a:endParaRPr>
          </a:p>
          <a:p>
            <a:pPr indent="0" lvl="0" marL="0" marR="38100" rtl="0" algn="l">
              <a:lnSpc>
                <a:spcPct val="128571"/>
              </a:lnSpc>
              <a:spcBef>
                <a:spcPts val="0"/>
              </a:spcBef>
              <a:spcAft>
                <a:spcPts val="0"/>
              </a:spcAft>
              <a:buNone/>
            </a:pPr>
            <a:r>
              <a:rPr lang="en" sz="2200">
                <a:solidFill>
                  <a:srgbClr val="202124"/>
                </a:solidFill>
              </a:rPr>
              <a:t>Evidencia del desempeño académico del alumno</a:t>
            </a:r>
            <a:endParaRPr sz="2200">
              <a:solidFill>
                <a:srgbClr val="202124"/>
              </a:solidFill>
            </a:endParaRPr>
          </a:p>
          <a:p>
            <a:pPr indent="0" lvl="0" marL="0" marR="38100" rtl="0" algn="l">
              <a:lnSpc>
                <a:spcPct val="128571"/>
              </a:lnSpc>
              <a:spcBef>
                <a:spcPts val="0"/>
              </a:spcBef>
              <a:spcAft>
                <a:spcPts val="0"/>
              </a:spcAft>
              <a:buNone/>
            </a:pPr>
            <a:r>
              <a:t/>
            </a:r>
            <a:endParaRPr sz="2200">
              <a:solidFill>
                <a:srgbClr val="202124"/>
              </a:solidFill>
            </a:endParaRPr>
          </a:p>
          <a:p>
            <a:pPr indent="-349250" lvl="0" marL="457200" marR="38100" rtl="0" algn="l">
              <a:lnSpc>
                <a:spcPct val="128571"/>
              </a:lnSpc>
              <a:spcBef>
                <a:spcPts val="0"/>
              </a:spcBef>
              <a:spcAft>
                <a:spcPts val="0"/>
              </a:spcAft>
              <a:buClr>
                <a:srgbClr val="202124"/>
              </a:buClr>
              <a:buSzPts val="1900"/>
              <a:buChar char="●"/>
            </a:pPr>
            <a:r>
              <a:rPr lang="en" sz="1900">
                <a:solidFill>
                  <a:srgbClr val="202124"/>
                </a:solidFill>
              </a:rPr>
              <a:t>Ejemplos de trabajo en clase</a:t>
            </a:r>
            <a:endParaRPr sz="1900">
              <a:solidFill>
                <a:srgbClr val="202124"/>
              </a:solidFill>
            </a:endParaRPr>
          </a:p>
          <a:p>
            <a:pPr indent="-349250" lvl="0" marL="457200" marR="38100" rtl="0" algn="l">
              <a:lnSpc>
                <a:spcPct val="128571"/>
              </a:lnSpc>
              <a:spcBef>
                <a:spcPts val="0"/>
              </a:spcBef>
              <a:spcAft>
                <a:spcPts val="0"/>
              </a:spcAft>
              <a:buClr>
                <a:srgbClr val="202124"/>
              </a:buClr>
              <a:buSzPts val="1900"/>
              <a:buChar char="●"/>
            </a:pPr>
            <a:r>
              <a:rPr lang="en" sz="1900">
                <a:solidFill>
                  <a:srgbClr val="202124"/>
                </a:solidFill>
              </a:rPr>
              <a:t>Participación en clase</a:t>
            </a:r>
            <a:endParaRPr sz="1900">
              <a:solidFill>
                <a:srgbClr val="202124"/>
              </a:solidFill>
            </a:endParaRPr>
          </a:p>
          <a:p>
            <a:pPr indent="-349250" lvl="0" marL="457200" marR="38100" rtl="0" algn="l">
              <a:lnSpc>
                <a:spcPct val="128571"/>
              </a:lnSpc>
              <a:spcBef>
                <a:spcPts val="0"/>
              </a:spcBef>
              <a:spcAft>
                <a:spcPts val="0"/>
              </a:spcAft>
              <a:buClr>
                <a:srgbClr val="202124"/>
              </a:buClr>
              <a:buSzPts val="1900"/>
              <a:buChar char="●"/>
            </a:pPr>
            <a:r>
              <a:rPr lang="en" sz="1900">
                <a:solidFill>
                  <a:srgbClr val="202124"/>
                </a:solidFill>
              </a:rPr>
              <a:t>Calificaciones</a:t>
            </a:r>
            <a:endParaRPr sz="1900">
              <a:solidFill>
                <a:srgbClr val="202124"/>
              </a:solidFill>
            </a:endParaRPr>
          </a:p>
          <a:p>
            <a:pPr indent="-349250" lvl="0" marL="457200" marR="38100" rtl="0" algn="l">
              <a:lnSpc>
                <a:spcPct val="128571"/>
              </a:lnSpc>
              <a:spcBef>
                <a:spcPts val="0"/>
              </a:spcBef>
              <a:spcAft>
                <a:spcPts val="0"/>
              </a:spcAft>
              <a:buClr>
                <a:srgbClr val="202124"/>
              </a:buClr>
              <a:buSzPts val="1900"/>
              <a:buChar char="●"/>
            </a:pPr>
            <a:r>
              <a:rPr lang="en" sz="1900">
                <a:solidFill>
                  <a:srgbClr val="202124"/>
                </a:solidFill>
              </a:rPr>
              <a:t>Observación del maestro/a</a:t>
            </a:r>
            <a:endParaRPr sz="1900">
              <a:solidFill>
                <a:srgbClr val="202124"/>
              </a:solidFill>
            </a:endParaRPr>
          </a:p>
          <a:p>
            <a:pPr indent="-349250" lvl="0" marL="457200" marR="38100" rtl="0" algn="l">
              <a:lnSpc>
                <a:spcPct val="128571"/>
              </a:lnSpc>
              <a:spcBef>
                <a:spcPts val="0"/>
              </a:spcBef>
              <a:spcAft>
                <a:spcPts val="0"/>
              </a:spcAft>
              <a:buClr>
                <a:srgbClr val="202124"/>
              </a:buClr>
              <a:buSzPts val="1900"/>
              <a:buChar char="●"/>
            </a:pPr>
            <a:r>
              <a:rPr lang="en" sz="1900">
                <a:solidFill>
                  <a:srgbClr val="202124"/>
                </a:solidFill>
              </a:rPr>
              <a:t>Evaluaciones</a:t>
            </a:r>
            <a:endParaRPr sz="1900">
              <a:solidFill>
                <a:srgbClr val="202124"/>
              </a:solidFill>
            </a:endParaRPr>
          </a:p>
          <a:p>
            <a:pPr indent="0" lvl="0" marL="0" rtl="0" algn="l">
              <a:spcBef>
                <a:spcPts val="0"/>
              </a:spcBef>
              <a:spcAft>
                <a:spcPts val="0"/>
              </a:spcAft>
              <a:buNone/>
            </a:pPr>
            <a:r>
              <a:t/>
            </a:r>
            <a:endParaRPr sz="2100"/>
          </a:p>
        </p:txBody>
      </p:sp>
      <p:pic>
        <p:nvPicPr>
          <p:cNvPr id="160" name="Google Shape;160;p21"/>
          <p:cNvPicPr preferRelativeResize="0"/>
          <p:nvPr/>
        </p:nvPicPr>
        <p:blipFill>
          <a:blip r:embed="rId4">
            <a:alphaModFix/>
          </a:blip>
          <a:stretch>
            <a:fillRect/>
          </a:stretch>
        </p:blipFill>
        <p:spPr>
          <a:xfrm>
            <a:off x="-39337" y="1332250"/>
            <a:ext cx="2231475" cy="34962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